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81" r:id="rId5"/>
    <p:sldId id="733" r:id="rId6"/>
    <p:sldId id="304" r:id="rId7"/>
    <p:sldId id="723" r:id="rId8"/>
    <p:sldId id="730" r:id="rId9"/>
    <p:sldId id="728" r:id="rId10"/>
    <p:sldId id="305" r:id="rId11"/>
    <p:sldId id="307" r:id="rId12"/>
    <p:sldId id="311" r:id="rId13"/>
    <p:sldId id="310" r:id="rId14"/>
    <p:sldId id="306" r:id="rId15"/>
    <p:sldId id="309" r:id="rId16"/>
    <p:sldId id="312" r:id="rId17"/>
    <p:sldId id="734" r:id="rId18"/>
    <p:sldId id="732" r:id="rId19"/>
    <p:sldId id="313" r:id="rId20"/>
    <p:sldId id="314" r:id="rId21"/>
    <p:sldId id="724" r:id="rId22"/>
    <p:sldId id="315" r:id="rId23"/>
    <p:sldId id="721" r:id="rId24"/>
    <p:sldId id="726" r:id="rId25"/>
    <p:sldId id="727" r:id="rId26"/>
    <p:sldId id="725" r:id="rId27"/>
    <p:sldId id="736" r:id="rId28"/>
    <p:sldId id="729" r:id="rId29"/>
    <p:sldId id="735" r:id="rId30"/>
    <p:sldId id="737" r:id="rId31"/>
    <p:sldId id="738" r:id="rId32"/>
    <p:sldId id="739" r:id="rId33"/>
    <p:sldId id="740" r:id="rId34"/>
    <p:sldId id="731" r:id="rId35"/>
    <p:sldId id="720" r:id="rId36"/>
  </p:sldIdLst>
  <p:sldSz cx="13439775" cy="7559675"/>
  <p:notesSz cx="9875838" cy="6742113"/>
  <p:defaultTextStyle>
    <a:defPPr>
      <a:defRPr lang="ko-KR"/>
    </a:defPPr>
    <a:lvl1pPr marL="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1pPr>
    <a:lvl2pPr marL="51275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2pPr>
    <a:lvl3pPr marL="102550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3pPr>
    <a:lvl4pPr marL="15382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4pPr>
    <a:lvl5pPr marL="205099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5pPr>
    <a:lvl6pPr marL="25637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6pPr>
    <a:lvl7pPr marL="307649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7pPr>
    <a:lvl8pPr marL="35892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8pPr>
    <a:lvl9pPr marL="4101998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4" userDrawn="1">
          <p15:clr>
            <a:srgbClr val="A4A3A4"/>
          </p15:clr>
        </p15:guide>
        <p15:guide id="2" pos="311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D63"/>
    <a:srgbClr val="0F3654"/>
    <a:srgbClr val="278DC9"/>
    <a:srgbClr val="FFFFFF"/>
    <a:srgbClr val="99CCFF"/>
    <a:srgbClr val="4D565D"/>
    <a:srgbClr val="57626A"/>
    <a:srgbClr val="FAF7F2"/>
    <a:srgbClr val="000000"/>
    <a:srgbClr val="396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 autoAdjust="0"/>
    <p:restoredTop sz="96370" autoAdjust="0"/>
  </p:normalViewPr>
  <p:slideViewPr>
    <p:cSldViewPr snapToGrid="0">
      <p:cViewPr varScale="1">
        <p:scale>
          <a:sx n="100" d="100"/>
          <a:sy n="100" d="100"/>
        </p:scale>
        <p:origin x="510" y="90"/>
      </p:cViewPr>
      <p:guideLst>
        <p:guide orient="horz" pos="2381"/>
        <p:guide pos="423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146" y="1500"/>
      </p:cViewPr>
      <p:guideLst>
        <p:guide orient="horz" pos="2124"/>
        <p:guide pos="31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4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r">
              <a:defRPr sz="1200"/>
            </a:lvl1pPr>
          </a:lstStyle>
          <a:p>
            <a:fld id="{5E6ECE1B-7726-44AB-B68E-C11CE166C321}" type="datetimeFigureOut">
              <a:rPr lang="ko-KR" altLang="en-US" smtClean="0"/>
              <a:pPr/>
              <a:t>2022-12-18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4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r">
              <a:defRPr sz="1200"/>
            </a:lvl1pPr>
          </a:lstStyle>
          <a:p>
            <a:fld id="{ED3ECAE5-0202-457F-B7B5-C12BC9B75F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64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024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r">
              <a:defRPr sz="1200"/>
            </a:lvl1pPr>
          </a:lstStyle>
          <a:p>
            <a:fld id="{6F2E0B50-12A7-4706-9B6D-E5E8A50018B8}" type="datetimeFigureOut">
              <a:rPr lang="ko-KR" altLang="en-US" smtClean="0"/>
              <a:pPr/>
              <a:t>2022-12-18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89225" y="504825"/>
            <a:ext cx="4497388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55" tIns="45427" rIns="90855" bIns="454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585" y="3202504"/>
            <a:ext cx="7900670" cy="3033951"/>
          </a:xfrm>
          <a:prstGeom prst="rect">
            <a:avLst/>
          </a:prstGeom>
        </p:spPr>
        <p:txBody>
          <a:bodyPr vert="horz" lIns="90855" tIns="45427" rIns="90855" bIns="45427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024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r">
              <a:defRPr sz="1200"/>
            </a:lvl1pPr>
          </a:lstStyle>
          <a:p>
            <a:fld id="{67066DB7-65CD-4CC6-B354-EFC016D177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175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1pPr>
    <a:lvl2pPr marL="51275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2pPr>
    <a:lvl3pPr marL="102550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3pPr>
    <a:lvl4pPr marL="15382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4pPr>
    <a:lvl5pPr marL="205099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5pPr>
    <a:lvl6pPr marL="25637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6pPr>
    <a:lvl7pPr marL="307649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7pPr>
    <a:lvl8pPr marL="35892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8pPr>
    <a:lvl9pPr marL="4101998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그래픽스</a:t>
            </a:r>
            <a:r>
              <a:rPr lang="en-US" altLang="ko-KR" dirty="0"/>
              <a:t>II OpenGL</a:t>
            </a:r>
            <a:r>
              <a:rPr lang="ko-KR" altLang="en-US" dirty="0"/>
              <a:t>을 이용한 어드벤처 앤 미니게임 발표를 시작하겠습니다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813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r>
              <a:rPr lang="ko-KR" altLang="en-US" dirty="0"/>
              <a:t>발사 및 튕김 기능입니다</a:t>
            </a:r>
            <a:r>
              <a:rPr lang="en-US" altLang="ko-KR" dirty="0"/>
              <a:t>. </a:t>
            </a: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ko-KR" altLang="en-US" dirty="0"/>
              <a:t>자동차는 </a:t>
            </a:r>
            <a:r>
              <a:rPr lang="en-US" altLang="ko-KR" dirty="0"/>
              <a:t>‘f’</a:t>
            </a:r>
            <a:r>
              <a:rPr lang="ko-KR" altLang="en-US" dirty="0"/>
              <a:t>를 누를 시 공을 발사 시킬 수 있습니다 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ko-KR" altLang="en-US" dirty="0"/>
              <a:t>발사된 공은 벽에 부딪칠 시 튕김 현상이 발생합니다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0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점수 기능입니다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미니게임의 최종 목표는 공이 장애물에 부딪치지 않고 목적지에 도달하는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공이 장애물에 부딪칠 시 점수가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-1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점 깎이고 게임이 재시작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공이 목적지에 도달 시 점수가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+1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점 오르고 게임이 재시작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865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리셋과 어드벤처 월드 이동 기능입니다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‘z’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를 누를 시 미니 게임이 재시작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재시작 될 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공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장애물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목적지의 위치는 재배열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‘n’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을 누를 시 어드벤처 월드로 이동할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다시 미니게임을 하고 싶을 경우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‘z’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를 누르면 미니게임으로 되돌아 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40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r>
              <a:rPr lang="ko-KR" altLang="en-US" dirty="0"/>
              <a:t>어드벤처 게임 입니다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ko-KR" altLang="en-US" dirty="0"/>
              <a:t>미니게임에서 배경으로 있던 산은 어드벤처 월드로 이동 시 직업 올라가 볼 수 있습니다</a:t>
            </a:r>
            <a:r>
              <a:rPr lang="en-US" altLang="ko-KR" dirty="0"/>
              <a:t>. </a:t>
            </a: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ko-KR" altLang="en-US" dirty="0"/>
              <a:t>그리고 미니게임에 주변에 있던 다양한 오브젝트 또한 가까이에서 구경할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33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구현방법입니다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056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카메라 설정입니다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카메라의 응시점을 자동차의 위치로 하여 자동차가 움직일 시 카메라가 따라가도록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그리고 카메라의 위 아래 회전 움직임을 제한하여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맵에서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시점이 벗어나는 것을 방지하였습니다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637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오브젝트 제작입니다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Fusion360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에서 게임에 사용될 오브젝트들을 직접 제작하였습니다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그후 제작된 오브젝트들을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obj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파일로 변환하여 프로젝트에 사용하였습니다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536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변환된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Obj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코드 분석입니다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Fusion360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에서 추출한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obj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파일은 수업 때 배웠던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txt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파일 구조와 약간 다릅니다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이 구조를 파악한 결과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obj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파일은 정점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텍스처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법선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면 데이터로 구성됨을 알게 되었고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이에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맞게이전에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교수님이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올려주신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file_load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파일을 수정하여 프로젝트 내에 적용할 수 있도록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88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File_load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코드 변경 내용입니다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게임의 경우 수업과 달리 다양한 오브젝트들이 하나의 프로젝트 내에 존재하게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저희는 오브젝트 구조체를 정의 하였고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file_load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함수의 입력변수로 구조체 포인터와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obj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파일 주소를 받도록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그 후 함수를 사용하면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obj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파일에 추출한 좌표들이 입력된 구조체에 할당되도록 하여 다양한 오브젝트가 하나의 프로젝트에 존재하도록 구현하였습니다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312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충돌 구현 방법입니다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유니티의 트리거 기능에서 영감을 얻었습니다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두개의 오브젝트 사이의 거리를 측정하여 일정 거리 이하일 시 트리거가 발생하도록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트리거가 발생 시 이벤트가 발생하도록 하여 충돌의 유 무를 구현하였습니다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91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소개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858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볼록한 지형 이동 구현 방법입니다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볼록한 지형의 중심과 오브젝트 사이의 거리를 측정합니다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거리에 따른 높이를 보간 후 오브젝트의 높이에 적용하여 자연스럽게 굴곡진 바닥을 지나가도록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743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r>
              <a:rPr lang="ko-KR" altLang="en-US" dirty="0"/>
              <a:t>자동차의 움직임 구현입니다</a:t>
            </a:r>
            <a:r>
              <a:rPr lang="en-US" altLang="ko-KR" dirty="0"/>
              <a:t>. </a:t>
            </a: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en-US" altLang="ko-KR" dirty="0"/>
              <a:t>‘A’ </a:t>
            </a:r>
            <a:r>
              <a:rPr lang="ko-KR" altLang="en-US" dirty="0"/>
              <a:t>및 </a:t>
            </a:r>
            <a:r>
              <a:rPr lang="en-US" altLang="ko-KR" dirty="0"/>
              <a:t>‘D’</a:t>
            </a:r>
            <a:r>
              <a:rPr lang="ko-KR" altLang="en-US" dirty="0"/>
              <a:t> 를 누를 시 자동차는 제자리 회전을 하게 됩니다</a:t>
            </a:r>
            <a:r>
              <a:rPr lang="en-US" altLang="ko-KR" dirty="0"/>
              <a:t>. </a:t>
            </a: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ko-KR" altLang="en-US" dirty="0"/>
              <a:t>자동차의 속도는 자동차의 제자리 회전 방향에 영향을 받으며 </a:t>
            </a:r>
            <a:r>
              <a:rPr lang="en-US" altLang="ko-KR" dirty="0"/>
              <a:t>‘W’ </a:t>
            </a:r>
            <a:r>
              <a:rPr lang="ko-KR" altLang="en-US" dirty="0"/>
              <a:t>및 </a:t>
            </a:r>
            <a:r>
              <a:rPr lang="en-US" altLang="ko-KR" dirty="0"/>
              <a:t>‘S’</a:t>
            </a:r>
            <a:r>
              <a:rPr lang="ko-KR" altLang="en-US" dirty="0"/>
              <a:t>를 누를 시 회전 방향을 기준으로 위치에 속도를 더하거나 빼어 앞 또는 뒤로 이동하게 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127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r>
              <a:rPr lang="ko-KR" altLang="en-US" dirty="0"/>
              <a:t>공의 밀림 및 발사 이벤트 구현 방법입니다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ko-KR" altLang="en-US" dirty="0"/>
              <a:t>자동차와 공이 충돌 시 공의 위치에 자동차의 속도만큼 더해져 자동차가 공을 미는 이벤트를 구현했습니다</a:t>
            </a:r>
            <a:r>
              <a:rPr lang="en-US" altLang="ko-KR" dirty="0"/>
              <a:t>. </a:t>
            </a: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en-US" altLang="ko-KR" dirty="0"/>
              <a:t>‘f’</a:t>
            </a:r>
            <a:r>
              <a:rPr lang="ko-KR" altLang="en-US" dirty="0"/>
              <a:t>를 누를 시 공의 속도에 자동차의 속도만큼 입력되어 공의 발사 이벤트를 구현했습니다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774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공튀기기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이벤트 구현 방법입니다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부딛치는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영역에 따라 공 속도의 방향을 조정하여 공이 튕겨져 나가게 보이도록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이는 발사된 상태에서만 발생하도록 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15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018937">
              <a:defRPr/>
            </a:pPr>
            <a:r>
              <a:rPr lang="ko-KR" altLang="en-US" dirty="0"/>
              <a:t>현실 환경과 </a:t>
            </a:r>
            <a:r>
              <a:rPr lang="ko-KR" altLang="en-US" dirty="0" err="1"/>
              <a:t>인터랙션하는</a:t>
            </a:r>
            <a:r>
              <a:rPr lang="ko-KR" altLang="en-US" dirty="0"/>
              <a:t> 프로젝트를 만들기 위해서 주변 공간을 인식하는 것이 최종 목표였습니다</a:t>
            </a:r>
            <a:r>
              <a:rPr lang="en-US" altLang="ko-KR" dirty="0"/>
              <a:t>. </a:t>
            </a:r>
          </a:p>
          <a:p>
            <a:pPr defTabSz="1018937">
              <a:defRPr/>
            </a:pPr>
            <a:r>
              <a:rPr lang="ko-KR" altLang="en-US" dirty="0"/>
              <a:t>이를 위해 일반 카메라가 아닌 깊이를 알 수 있는 </a:t>
            </a:r>
            <a:r>
              <a:rPr lang="ko-KR" altLang="en-US" dirty="0" err="1"/>
              <a:t>뎁스</a:t>
            </a:r>
            <a:r>
              <a:rPr lang="ko-KR" altLang="en-US" dirty="0"/>
              <a:t> 카메라나 스테레오 카메라를 선정해야 했습니다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r>
              <a:rPr lang="ko-KR" altLang="en-US" dirty="0"/>
              <a:t>그리고 해당 프로젝트를 </a:t>
            </a:r>
            <a:r>
              <a:rPr lang="en-US" altLang="ko-KR" dirty="0" err="1"/>
              <a:t>opengl</a:t>
            </a:r>
            <a:r>
              <a:rPr lang="en-US" altLang="ko-KR" dirty="0"/>
              <a:t> </a:t>
            </a:r>
            <a:r>
              <a:rPr lang="ko-KR" altLang="en-US" dirty="0"/>
              <a:t>로 </a:t>
            </a:r>
            <a:r>
              <a:rPr lang="ko-KR" altLang="en-US" dirty="0" err="1"/>
              <a:t>구현해야하기</a:t>
            </a:r>
            <a:r>
              <a:rPr lang="ko-KR" altLang="en-US" dirty="0"/>
              <a:t> 때문에 </a:t>
            </a:r>
            <a:r>
              <a:rPr lang="en-US" altLang="ko-KR" dirty="0" err="1"/>
              <a:t>opengl</a:t>
            </a:r>
            <a:r>
              <a:rPr lang="en-US" altLang="ko-KR" dirty="0"/>
              <a:t> </a:t>
            </a:r>
            <a:r>
              <a:rPr lang="ko-KR" altLang="en-US" dirty="0"/>
              <a:t>예제가 있는 스테레오 카메라인 </a:t>
            </a:r>
            <a:r>
              <a:rPr lang="en-US" altLang="ko-KR" dirty="0"/>
              <a:t>zed </a:t>
            </a:r>
            <a:r>
              <a:rPr lang="ko-KR" altLang="en-US" dirty="0"/>
              <a:t>카메라를 사용하기로 </a:t>
            </a:r>
            <a:r>
              <a:rPr lang="ko-KR" altLang="en-US" dirty="0" err="1"/>
              <a:t>햇습니다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450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Cmake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를 통해 해당 예제를 빌드하여 테스트를 진행하였습니다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gpu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를 활용하여 카메라가 출력하는 화면을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2d texture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opengl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에 랜더링하는 코드였습니다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해당 코드를 수정하여 임의의 정육면체를 넣어보려고 했지만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배경이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2d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라서 원하는 좌표에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3d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물체를 넣는 것은 어려움이 있었습니다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75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018937">
              <a:defRPr/>
            </a:pPr>
            <a:r>
              <a:rPr lang="en-US" altLang="ko-KR" dirty="0" err="1"/>
              <a:t>Opengl</a:t>
            </a:r>
            <a:r>
              <a:rPr lang="en-US" altLang="ko-KR" dirty="0"/>
              <a:t> </a:t>
            </a:r>
            <a:r>
              <a:rPr lang="ko-KR" altLang="en-US" dirty="0"/>
              <a:t>예제를 확인하고 해당 </a:t>
            </a:r>
            <a:r>
              <a:rPr lang="en-US" altLang="ko-KR" dirty="0"/>
              <a:t>zed API</a:t>
            </a:r>
            <a:r>
              <a:rPr lang="ko-KR" altLang="en-US" dirty="0"/>
              <a:t>를 사용하는 튜토리얼 코드를 확인하였습니다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r>
              <a:rPr lang="ko-KR" altLang="en-US" dirty="0"/>
              <a:t>평면을 인식하여 </a:t>
            </a:r>
            <a:r>
              <a:rPr lang="en-US" altLang="ko-KR" dirty="0"/>
              <a:t>mesh </a:t>
            </a:r>
            <a:r>
              <a:rPr lang="ko-KR" altLang="en-US" dirty="0"/>
              <a:t>형태로</a:t>
            </a:r>
            <a:r>
              <a:rPr lang="en-US" altLang="ko-KR" dirty="0"/>
              <a:t> </a:t>
            </a:r>
            <a:r>
              <a:rPr lang="ko-KR" altLang="en-US" dirty="0"/>
              <a:t>나타내는 주는 </a:t>
            </a:r>
            <a:r>
              <a:rPr lang="ko-KR" altLang="en-US" dirty="0" err="1"/>
              <a:t>튜토리얼에</a:t>
            </a:r>
            <a:r>
              <a:rPr lang="ko-KR" altLang="en-US" dirty="0"/>
              <a:t> </a:t>
            </a:r>
            <a:endParaRPr lang="en-US" altLang="ko-KR" dirty="0"/>
          </a:p>
          <a:p>
            <a:pPr defTabSz="1018937">
              <a:defRPr/>
            </a:pPr>
            <a:r>
              <a:rPr lang="ko-KR" altLang="en-US" dirty="0"/>
              <a:t>평면 </a:t>
            </a:r>
            <a:r>
              <a:rPr lang="en-US" altLang="ko-KR" dirty="0"/>
              <a:t>data</a:t>
            </a:r>
            <a:r>
              <a:rPr lang="ko-KR" altLang="en-US" dirty="0"/>
              <a:t>를 활용하기 위해서 </a:t>
            </a:r>
            <a:r>
              <a:rPr lang="en-US" altLang="ko-KR" dirty="0"/>
              <a:t>ZED API</a:t>
            </a:r>
            <a:r>
              <a:rPr lang="ko-KR" altLang="en-US" dirty="0"/>
              <a:t>를 추가하여 </a:t>
            </a:r>
            <a:r>
              <a:rPr lang="en-US" altLang="ko-KR" dirty="0"/>
              <a:t>transform 4x4 </a:t>
            </a:r>
            <a:r>
              <a:rPr lang="ko-KR" altLang="en-US" dirty="0"/>
              <a:t>행렬을 추출하여 </a:t>
            </a:r>
            <a:r>
              <a:rPr lang="en-US" altLang="ko-KR" dirty="0" err="1"/>
              <a:t>poistion</a:t>
            </a:r>
            <a:r>
              <a:rPr lang="ko-KR" altLang="en-US" dirty="0"/>
              <a:t>과 회전각을 알아 낼 </a:t>
            </a:r>
            <a:r>
              <a:rPr lang="ko-KR" altLang="en-US" dirty="0" err="1"/>
              <a:t>수있었습니다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r>
              <a:rPr lang="ko-KR" altLang="en-US" dirty="0"/>
              <a:t>하지만 </a:t>
            </a:r>
            <a:r>
              <a:rPr lang="en-US" altLang="ko-KR" dirty="0"/>
              <a:t>position </a:t>
            </a:r>
            <a:r>
              <a:rPr lang="ko-KR" altLang="en-US" dirty="0"/>
              <a:t>좌표를 받아 물체를 넣어보려고 했지만 이 또한 </a:t>
            </a:r>
            <a:r>
              <a:rPr lang="en-US" altLang="ko-KR" dirty="0"/>
              <a:t>2d texture </a:t>
            </a:r>
            <a:r>
              <a:rPr lang="ko-KR" altLang="en-US" dirty="0" err="1"/>
              <a:t>이여서</a:t>
            </a:r>
            <a:r>
              <a:rPr lang="ko-KR" altLang="en-US" dirty="0"/>
              <a:t> 적용하는 데 어려움이 있었습니다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r>
              <a:rPr lang="ko-KR" altLang="en-US" dirty="0"/>
              <a:t> </a:t>
            </a:r>
            <a:endParaRPr lang="en-US" altLang="ko-KR" dirty="0"/>
          </a:p>
          <a:p>
            <a:pPr defTabSz="1018937">
              <a:defRPr/>
            </a:pPr>
            <a:r>
              <a:rPr lang="en-US" altLang="ko-KR" dirty="0"/>
              <a:t>translation </a:t>
            </a:r>
            <a:r>
              <a:rPr lang="ko-KR" altLang="en-US" dirty="0"/>
              <a:t>좌표를 알기 위해 </a:t>
            </a:r>
            <a:r>
              <a:rPr lang="en-US" altLang="ko-KR" dirty="0" err="1"/>
              <a:t>api</a:t>
            </a:r>
            <a:r>
              <a:rPr lang="ko-KR" altLang="en-US" dirty="0"/>
              <a:t>가 있어 </a:t>
            </a:r>
            <a:r>
              <a:rPr lang="en-US" altLang="ko-KR" dirty="0"/>
              <a:t>1</a:t>
            </a:r>
            <a:r>
              <a:rPr lang="ko-KR" altLang="en-US" dirty="0"/>
              <a:t>차 목표로 평면을 인식하여 평면 위에 물체를 넣는 것을 시도해보았습니다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ko-KR" altLang="en-US" dirty="0"/>
              <a:t>하지만 </a:t>
            </a:r>
            <a:r>
              <a:rPr lang="en-US" altLang="ko-KR" dirty="0" err="1"/>
              <a:t>opengl</a:t>
            </a:r>
            <a:r>
              <a:rPr lang="ko-KR" altLang="en-US" dirty="0"/>
              <a:t>을 사용하여 해당 목표를 진행하기에 어려움이 있어</a:t>
            </a:r>
            <a:endParaRPr lang="en-US" altLang="ko-KR" dirty="0"/>
          </a:p>
          <a:p>
            <a:pPr defTabSz="1018937">
              <a:defRPr/>
            </a:pPr>
            <a:r>
              <a:rPr lang="en-US" altLang="ko-KR" dirty="0"/>
              <a:t>1</a:t>
            </a:r>
            <a:r>
              <a:rPr lang="ko-KR" altLang="en-US" dirty="0"/>
              <a:t>차적으로 평면을 인식하여 그 위에 자동차를 넣는 것을 </a:t>
            </a:r>
            <a:r>
              <a:rPr lang="en-US" altLang="ko-KR" dirty="0"/>
              <a:t>1</a:t>
            </a:r>
            <a:r>
              <a:rPr lang="ko-KR" altLang="en-US" dirty="0"/>
              <a:t>차 목표로 하였습니다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75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1018937">
              <a:defRPr/>
            </a:pPr>
            <a:r>
              <a:rPr lang="en-US" altLang="ko-KR" dirty="0"/>
              <a:t>2d </a:t>
            </a:r>
            <a:r>
              <a:rPr lang="ko-KR" altLang="en-US" dirty="0"/>
              <a:t>화면에는 객체를 </a:t>
            </a:r>
            <a:r>
              <a:rPr lang="ko-KR" altLang="en-US" dirty="0" err="1"/>
              <a:t>랜더링하기</a:t>
            </a:r>
            <a:r>
              <a:rPr lang="ko-KR" altLang="en-US" dirty="0"/>
              <a:t> 어렵다고 판단하고 </a:t>
            </a:r>
            <a:r>
              <a:rPr lang="en-US" altLang="ko-KR" dirty="0"/>
              <a:t>3</a:t>
            </a:r>
            <a:r>
              <a:rPr lang="ko-KR" altLang="en-US" dirty="0"/>
              <a:t>차원 상에 </a:t>
            </a:r>
            <a:r>
              <a:rPr lang="en-US" altLang="ko-KR" dirty="0"/>
              <a:t>3d point cloud</a:t>
            </a:r>
            <a:r>
              <a:rPr lang="ko-KR" altLang="en-US" dirty="0"/>
              <a:t>로 출력되는 </a:t>
            </a:r>
            <a:r>
              <a:rPr lang="en-US" altLang="ko-KR" dirty="0"/>
              <a:t>Sample </a:t>
            </a:r>
            <a:r>
              <a:rPr lang="ko-KR" altLang="en-US" dirty="0"/>
              <a:t>코드 활용하였습니다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endParaRPr lang="en-US" altLang="ko-KR" dirty="0"/>
          </a:p>
          <a:p>
            <a:pPr marL="0" marR="0" lvl="0" indent="0" algn="l" defTabSz="101893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dirty="0">
                <a:sym typeface="Wingdings" panose="05000000000000000000" pitchFamily="2" charset="2"/>
              </a:rPr>
              <a:t>특정 영역의 </a:t>
            </a:r>
            <a:r>
              <a:rPr lang="en-US" altLang="ko-KR" sz="1400" b="1" dirty="0">
                <a:sym typeface="Wingdings" panose="05000000000000000000" pitchFamily="2" charset="2"/>
              </a:rPr>
              <a:t>Depth</a:t>
            </a:r>
            <a:r>
              <a:rPr lang="ko-KR" altLang="en-US" sz="1400" b="1" dirty="0">
                <a:sym typeface="Wingdings" panose="05000000000000000000" pitchFamily="2" charset="2"/>
              </a:rPr>
              <a:t> 값을 통해 평면을 인지하고 해당 좌표에 물체 랜더링 목표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ko-KR" altLang="en-US" dirty="0"/>
              <a:t>특정 좌표의 깊이 값을 추출하여 이웃한 좌표끼리 깊이 값이 비슷하면 평면으로 판단하여</a:t>
            </a:r>
            <a:endParaRPr lang="en-US" altLang="ko-KR" dirty="0"/>
          </a:p>
          <a:p>
            <a:pPr defTabSz="1018937">
              <a:defRPr/>
            </a:pP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en-US" altLang="ko-KR" dirty="0"/>
              <a:t>point cloud </a:t>
            </a:r>
            <a:r>
              <a:rPr lang="ko-KR" altLang="en-US" dirty="0"/>
              <a:t>공간 상에 물체를 랜더링 하는 것으로 목표를 잡았습니다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r>
              <a:rPr lang="en-US" altLang="ko-KR" dirty="0" err="1"/>
              <a:t>Api</a:t>
            </a:r>
            <a:r>
              <a:rPr lang="ko-KR" altLang="en-US" dirty="0"/>
              <a:t>를 활용하여 </a:t>
            </a:r>
            <a:r>
              <a:rPr lang="ko-KR" altLang="en-US" dirty="0" err="1"/>
              <a:t>좌표값과</a:t>
            </a:r>
            <a:r>
              <a:rPr lang="ko-KR" altLang="en-US" dirty="0"/>
              <a:t> </a:t>
            </a:r>
            <a:r>
              <a:rPr lang="ko-KR" altLang="en-US" dirty="0" err="1"/>
              <a:t>뎁스</a:t>
            </a:r>
            <a:r>
              <a:rPr lang="ko-KR" altLang="en-US" dirty="0"/>
              <a:t> 값만 출력했을 때는 정상적을 나오는 것을 확인하였습니다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r>
              <a:rPr lang="ko-KR" altLang="en-US" dirty="0"/>
              <a:t>하지만 </a:t>
            </a:r>
            <a:r>
              <a:rPr lang="en-US" altLang="ko-KR" dirty="0"/>
              <a:t>Point cloud</a:t>
            </a:r>
            <a:r>
              <a:rPr lang="ko-KR" altLang="en-US" dirty="0"/>
              <a:t>를 </a:t>
            </a:r>
            <a:r>
              <a:rPr lang="en-US" altLang="ko-KR" dirty="0" err="1"/>
              <a:t>opengl</a:t>
            </a:r>
            <a:r>
              <a:rPr lang="ko-KR" altLang="en-US" dirty="0"/>
              <a:t>로 </a:t>
            </a:r>
            <a:r>
              <a:rPr lang="en-US" altLang="ko-KR" dirty="0"/>
              <a:t>3</a:t>
            </a:r>
            <a:r>
              <a:rPr lang="ko-KR" altLang="en-US" dirty="0"/>
              <a:t>차원 화면에 출력하는 </a:t>
            </a:r>
            <a:r>
              <a:rPr lang="en-US" altLang="ko-KR" dirty="0"/>
              <a:t>sample </a:t>
            </a:r>
            <a:r>
              <a:rPr lang="ko-KR" altLang="en-US" dirty="0"/>
              <a:t>코드에서 해당 코드를 추가하여 실행해보았는데 깊이 값이 센싱 되지 않았습니다</a:t>
            </a:r>
            <a:r>
              <a:rPr lang="en-US" altLang="ko-KR" dirty="0"/>
              <a:t>.</a:t>
            </a:r>
          </a:p>
          <a:p>
            <a:pPr defTabSz="1018937">
              <a:defRPr/>
            </a:pPr>
            <a:r>
              <a:rPr lang="ko-KR" altLang="en-US" dirty="0"/>
              <a:t>  </a:t>
            </a:r>
            <a:endParaRPr lang="en-US" altLang="ko-KR" dirty="0"/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48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25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043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저희는 이번 프로젝트로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OpenGL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을 활용하여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3D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미니 게임 및 어드벤처 게임을 선정하였습니다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소코반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게임을 모티브로 하여 미니 게임을 제작하였습니다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그리고 그래픽스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II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를 수강하며 배운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지형지물들을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탐험하는 어드벤처 게임도 함께 제작하였습니다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421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</a:t>
            </a:r>
            <a:r>
              <a:rPr lang="en-US" altLang="ko-KR" dirty="0"/>
              <a:t>1</a:t>
            </a:r>
            <a:r>
              <a:rPr lang="ko-KR" altLang="en-US" dirty="0"/>
              <a:t>분반 </a:t>
            </a:r>
            <a:r>
              <a:rPr lang="en-US" altLang="ko-KR" dirty="0"/>
              <a:t>2</a:t>
            </a:r>
            <a:r>
              <a:rPr lang="ko-KR" altLang="en-US" dirty="0"/>
              <a:t>조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750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미니게임 설명입니다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소코반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게임은 박스와 플레이어가 존재하며 플레이어는 박스를 밀어 장애물을 피해 목적지에 도달하는 것으로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구성되어있습니다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저희는 이 게임을 구조화 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OpenGL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내에 구현하는 것을 목표로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786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어드벤처 게임 설명입니다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dirty="0"/>
              <a:t>수업 때 다루어 보았던 오브젝트들이 게임속에서 만나면 재미있겠다는 생각에서 시작하였습니다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기억에 남는 오브젝트들을 선정 후 실제 게임에서 탐험하며 구경하도록 하는 것을 목표로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20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r>
              <a:rPr lang="ko-KR" altLang="en-US" dirty="0"/>
              <a:t>게임 구성요소 입니다</a:t>
            </a:r>
            <a:r>
              <a:rPr lang="en-US" altLang="ko-KR" dirty="0"/>
              <a:t>. </a:t>
            </a: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ko-KR" altLang="en-US" dirty="0"/>
              <a:t>현재 보이는 영상은 전반적인 게임 모습을 담은 것입니다</a:t>
            </a:r>
            <a:r>
              <a:rPr lang="en-US" altLang="ko-KR" dirty="0"/>
              <a:t>. </a:t>
            </a:r>
          </a:p>
          <a:p>
            <a:pPr defTabSz="1018937">
              <a:defRPr/>
            </a:pPr>
            <a:endParaRPr lang="en-US" altLang="ko-KR" dirty="0"/>
          </a:p>
          <a:p>
            <a:pPr defTabSz="1018937">
              <a:defRPr/>
            </a:pPr>
            <a:r>
              <a:rPr lang="ko-KR" altLang="en-US" dirty="0"/>
              <a:t>가운데 부분의 미니 게임 영역과 미니 게임 영역을 감싸는 어드벤처 영역으로 구성되어 있습니다</a:t>
            </a:r>
            <a:r>
              <a:rPr lang="en-US" altLang="ko-KR" dirty="0"/>
              <a:t>. </a:t>
            </a: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42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시점 변환 기능입니다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마우스를 통해 드래그 시점 회전 및 줌 인 줌 아웃을 구현하였습니다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이는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glutTutorial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사이트를 참고하였습니다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19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충돌 기능입니다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자동차와 공이 벽에 부딪칠 시 충돌 이벤트가 발생하여 움직임을 제한하도록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그리고 자동차가 공을 밀고 있을 때 공이 벽에 부딪칠 시 공과 자동차 둘 다 움직임이 제한되도록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54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지형과 상호작용 기능입니다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지형 중 일부는 굴곡이 진 부분이 존재합니다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</a:t>
            </a:r>
          </a:p>
          <a:p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자동차 및 공이 굴곡이 진 바닥을 통과시 보다 자연스럽게 지나가도록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2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632" y="473"/>
            <a:ext cx="13439143" cy="7558730"/>
            <a:chOff x="632" y="473"/>
            <a:chExt cx="13439143" cy="7558730"/>
          </a:xfrm>
        </p:grpSpPr>
        <p:pic>
          <p:nvPicPr>
            <p:cNvPr id="15" name="그림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047"/>
            <a:stretch/>
          </p:blipFill>
          <p:spPr>
            <a:xfrm>
              <a:off x="632" y="473"/>
              <a:ext cx="4631024" cy="755873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996" y="473"/>
              <a:ext cx="10077779" cy="755873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" y="7108252"/>
            <a:ext cx="13438096" cy="451424"/>
          </a:xfrm>
          <a:prstGeom prst="rect">
            <a:avLst/>
          </a:prstGeom>
        </p:spPr>
      </p:pic>
      <p:sp>
        <p:nvSpPr>
          <p:cNvPr id="16" name="부제목 2"/>
          <p:cNvSpPr>
            <a:spLocks noGrp="1"/>
          </p:cNvSpPr>
          <p:nvPr>
            <p:ph type="subTitle" idx="1"/>
          </p:nvPr>
        </p:nvSpPr>
        <p:spPr>
          <a:xfrm>
            <a:off x="293310" y="3652823"/>
            <a:ext cx="7784305" cy="559062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359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9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9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9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9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9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1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79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0" name="제목 1"/>
          <p:cNvSpPr>
            <a:spLocks noGrp="1"/>
          </p:cNvSpPr>
          <p:nvPr>
            <p:ph type="ctrTitle" hasCustomPrompt="1"/>
          </p:nvPr>
        </p:nvSpPr>
        <p:spPr>
          <a:xfrm>
            <a:off x="293310" y="1714277"/>
            <a:ext cx="7784305" cy="1782474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719971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3779" b="1" kern="1200" cap="none" spc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/>
              <a:t>마스터 제목 </a:t>
            </a:r>
            <a:br>
              <a:rPr lang="en-US" altLang="ko-KR"/>
            </a:br>
            <a:r>
              <a:rPr lang="ko-KR" altLang="en-US"/>
              <a:t>스타일 편집</a:t>
            </a:r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2"/>
          </p:nvPr>
        </p:nvSpPr>
        <p:spPr>
          <a:xfrm>
            <a:off x="6791394" y="6660157"/>
            <a:ext cx="2981743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16E97B6-4AE8-4662-9599-1D74466BDCE5}" type="datetime1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791895" y="6089650"/>
            <a:ext cx="2981744" cy="465138"/>
          </a:xfrm>
        </p:spPr>
        <p:txBody>
          <a:bodyPr anchor="ctr">
            <a:noAutofit/>
          </a:bodyPr>
          <a:lstStyle>
            <a:lvl1pPr marL="0" indent="0" algn="r">
              <a:buNone/>
              <a:defRPr lang="ko-KR" altLang="en-US" sz="15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9986" indent="0">
              <a:buNone/>
              <a:defRPr/>
            </a:lvl2pPr>
            <a:lvl3pPr marL="719971" indent="0">
              <a:buNone/>
              <a:defRPr/>
            </a:lvl3pPr>
            <a:lvl4pPr marL="1079957" indent="0">
              <a:buNone/>
              <a:defRPr/>
            </a:lvl4pPr>
            <a:lvl5pPr marL="1439942" indent="0">
              <a:buNone/>
              <a:defRPr/>
            </a:lvl5pPr>
          </a:lstStyle>
          <a:p>
            <a:pPr lvl="0"/>
            <a:r>
              <a:rPr lang="ko-KR" altLang="en-US"/>
              <a:t>마스터 텍스트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E0DFA1-4A37-800F-380C-005CFAD96703}"/>
              </a:ext>
            </a:extLst>
          </p:cNvPr>
          <p:cNvSpPr/>
          <p:nvPr userDrawn="1"/>
        </p:nvSpPr>
        <p:spPr>
          <a:xfrm>
            <a:off x="8492358" y="3448543"/>
            <a:ext cx="3153104" cy="2385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76F00E-985B-A407-1E0F-648AA0C89947}"/>
              </a:ext>
            </a:extLst>
          </p:cNvPr>
          <p:cNvSpPr/>
          <p:nvPr userDrawn="1"/>
        </p:nvSpPr>
        <p:spPr>
          <a:xfrm>
            <a:off x="10565416" y="2748818"/>
            <a:ext cx="1161770" cy="879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855791" y="467469"/>
            <a:ext cx="7060185" cy="1259946"/>
          </a:xfrm>
        </p:spPr>
        <p:txBody>
          <a:bodyPr>
            <a:normAutofit/>
          </a:bodyPr>
          <a:lstStyle>
            <a:lvl1pPr algn="ctr">
              <a:defRPr sz="2835" b="1" cap="none" spc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"/>
            <a:ext cx="5135711" cy="755873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856148" y="2051650"/>
            <a:ext cx="7059828" cy="5256583"/>
          </a:xfrm>
        </p:spPr>
        <p:txBody>
          <a:bodyPr>
            <a:normAutofit/>
          </a:bodyPr>
          <a:lstStyle>
            <a:lvl1pPr>
              <a:defRPr lang="ko-KR" altLang="en-US" sz="24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>
              <a:defRPr lang="ko-KR" altLang="en-US" sz="21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>
              <a:defRPr lang="ko-KR" altLang="en-US" sz="18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>
              <a:defRPr lang="ko-KR" altLang="en-US" sz="15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>
              <a:defRPr lang="ko-KR" altLang="en-US" sz="1350" b="0" kern="1200" cap="none" spc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49" b="25981"/>
          <a:stretch/>
        </p:blipFill>
        <p:spPr>
          <a:xfrm>
            <a:off x="842" y="473"/>
            <a:ext cx="6142270" cy="55948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" y="3738317"/>
            <a:ext cx="13438096" cy="3821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2" t="25405" r="30785" b="58636"/>
          <a:stretch/>
        </p:blipFill>
        <p:spPr>
          <a:xfrm>
            <a:off x="4832629" y="1920674"/>
            <a:ext cx="3774517" cy="1206374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471213" y="4427909"/>
            <a:ext cx="8482145" cy="1259946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sz="quarter" idx="10"/>
          </p:nvPr>
        </p:nvSpPr>
        <p:spPr>
          <a:xfrm>
            <a:off x="369171" y="1116018"/>
            <a:ext cx="12505874" cy="6264275"/>
          </a:xfrm>
        </p:spPr>
        <p:txBody>
          <a:bodyPr>
            <a:normAutofit/>
          </a:bodyPr>
          <a:lstStyle>
            <a:lvl1pPr>
              <a:defRPr sz="2100" b="1">
                <a:solidFill>
                  <a:srgbClr val="0F3654"/>
                </a:solidFill>
              </a:defRPr>
            </a:lvl1pPr>
            <a:lvl2pPr>
              <a:defRPr sz="1800" b="1">
                <a:solidFill>
                  <a:srgbClr val="0F3654"/>
                </a:solidFill>
              </a:defRPr>
            </a:lvl2pPr>
            <a:lvl3pPr>
              <a:defRPr sz="1500" b="1">
                <a:solidFill>
                  <a:srgbClr val="0F3654"/>
                </a:solidFill>
              </a:defRPr>
            </a:lvl3pPr>
            <a:lvl4pPr>
              <a:defRPr sz="1350" b="1">
                <a:solidFill>
                  <a:srgbClr val="0F3654"/>
                </a:solidFill>
              </a:defRPr>
            </a:lvl4pPr>
            <a:lvl5pPr>
              <a:defRPr sz="1350" b="1">
                <a:solidFill>
                  <a:srgbClr val="0F3654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" y="1967"/>
            <a:ext cx="13438096" cy="965837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69684" y="107429"/>
            <a:ext cx="10604419" cy="72008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4" b="86356"/>
          <a:stretch/>
        </p:blipFill>
        <p:spPr>
          <a:xfrm>
            <a:off x="11256391" y="478"/>
            <a:ext cx="2182546" cy="1031295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969767" y="7007225"/>
            <a:ext cx="908146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97F17-038C-40F9-AA0A-59A28F5119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71989" y="302738"/>
            <a:ext cx="12095799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1989" y="1763926"/>
            <a:ext cx="12095799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23922" y="7007225"/>
            <a:ext cx="3023201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C98A-7043-4716-8FF2-1EB23C9AA3F0}" type="datetime1">
              <a:rPr lang="ko-KR" altLang="en-US" smtClean="0"/>
              <a:t>2022-12-18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451990" y="7007225"/>
            <a:ext cx="45358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92652" y="7007225"/>
            <a:ext cx="3023201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97F17-038C-40F9-AA0A-59A28F51199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</p:sldLayoutIdLst>
  <p:transition spd="slow">
    <p:push dir="u"/>
  </p:transition>
  <p:hf hdr="0" ftr="0"/>
  <p:txStyles>
    <p:titleStyle>
      <a:lvl1pPr algn="ctr" defTabSz="719971" rtl="0" eaLnBrk="1" latinLnBrk="1" hangingPunct="1"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89" indent="-269989" algn="l" defTabSz="719971" rtl="0" eaLnBrk="1" latinLnBrk="1" hangingPunct="1">
        <a:spcBef>
          <a:spcPct val="20000"/>
        </a:spcBef>
        <a:buFont typeface="Arial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584977" indent="-224991" algn="l" defTabSz="719971" rtl="0" eaLnBrk="1" latinLnBrk="1" hangingPunct="1">
        <a:spcBef>
          <a:spcPct val="20000"/>
        </a:spcBef>
        <a:buFont typeface="Arial" pitchFamily="34" charset="0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899964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259950" indent="-179992" algn="l" defTabSz="719971" rtl="0" eaLnBrk="1" latinLnBrk="1" hangingPunct="1">
        <a:spcBef>
          <a:spcPct val="20000"/>
        </a:spcBef>
        <a:buFont typeface="Arial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19935" indent="-179992" algn="l" defTabSz="719971" rtl="0" eaLnBrk="1" latinLnBrk="1" hangingPunct="1">
        <a:spcBef>
          <a:spcPct val="20000"/>
        </a:spcBef>
        <a:buFont typeface="Arial" pitchFamily="34" charset="0"/>
        <a:buChar char="»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20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05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699891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059877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86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71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956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942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927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913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899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884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1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7" Type="http://schemas.openxmlformats.org/officeDocument/2006/relationships/image" Target="../media/image4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gif"/><Relationship Id="rId5" Type="http://schemas.openxmlformats.org/officeDocument/2006/relationships/image" Target="../media/image72.gif"/><Relationship Id="rId4" Type="http://schemas.openxmlformats.org/officeDocument/2006/relationships/image" Target="../media/image71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8">
            <a:extLst>
              <a:ext uri="{FF2B5EF4-FFF2-40B4-BE49-F238E27FC236}">
                <a16:creationId xmlns:a16="http://schemas.microsoft.com/office/drawing/2014/main" id="{D354FDB5-E10E-4179-AE33-315A71BD888D}"/>
              </a:ext>
            </a:extLst>
          </p:cNvPr>
          <p:cNvSpPr>
            <a:spLocks noGrp="1"/>
          </p:cNvSpPr>
          <p:nvPr/>
        </p:nvSpPr>
        <p:spPr>
          <a:xfrm>
            <a:off x="221594" y="3083118"/>
            <a:ext cx="12608651" cy="1381385"/>
          </a:xfrm>
          <a:prstGeom prst="rect">
            <a:avLst/>
          </a:prstGeo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719971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3779" b="1" kern="1200" cap="none" spc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base">
              <a:lnSpc>
                <a:spcPct val="125000"/>
              </a:lnSpc>
            </a:pPr>
            <a:r>
              <a:rPr lang="en-US" altLang="ko-KR" sz="5400" dirty="0">
                <a:solidFill>
                  <a:srgbClr val="002060"/>
                </a:solidFill>
              </a:rPr>
              <a:t>OpenGL</a:t>
            </a:r>
            <a:r>
              <a:rPr lang="ko-KR" altLang="en-US" sz="5400" dirty="0">
                <a:solidFill>
                  <a:srgbClr val="002060"/>
                </a:solidFill>
              </a:rPr>
              <a:t>을 이용한 어드벤처 </a:t>
            </a:r>
            <a:r>
              <a:rPr lang="en-US" altLang="ko-KR" sz="5400" dirty="0">
                <a:solidFill>
                  <a:srgbClr val="002060"/>
                </a:solidFill>
              </a:rPr>
              <a:t>&amp; </a:t>
            </a:r>
            <a:r>
              <a:rPr lang="ko-KR" altLang="en-US" sz="5400" dirty="0">
                <a:solidFill>
                  <a:srgbClr val="002060"/>
                </a:solidFill>
              </a:rPr>
              <a:t>미니게임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113378-A775-4DB8-A683-708C2F0F26E6}"/>
              </a:ext>
            </a:extLst>
          </p:cNvPr>
          <p:cNvSpPr/>
          <p:nvPr/>
        </p:nvSpPr>
        <p:spPr>
          <a:xfrm>
            <a:off x="221594" y="2634552"/>
            <a:ext cx="2858475" cy="5057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5000"/>
              </a:lnSpc>
            </a:pPr>
            <a:r>
              <a:rPr lang="ko-KR" altLang="en-US" sz="2400" b="1" dirty="0">
                <a:solidFill>
                  <a:schemeClr val="tx2"/>
                </a:solidFill>
              </a:rPr>
              <a:t>컴퓨터 그래픽스 </a:t>
            </a:r>
            <a:r>
              <a:rPr lang="en-US" altLang="ko-KR" sz="2400" b="1" dirty="0">
                <a:solidFill>
                  <a:schemeClr val="tx2"/>
                </a:solidFill>
              </a:rPr>
              <a:t>II </a:t>
            </a:r>
          </a:p>
        </p:txBody>
      </p:sp>
      <p:sp>
        <p:nvSpPr>
          <p:cNvPr id="7" name="부제목 5">
            <a:extLst>
              <a:ext uri="{FF2B5EF4-FFF2-40B4-BE49-F238E27FC236}">
                <a16:creationId xmlns:a16="http://schemas.microsoft.com/office/drawing/2014/main" id="{9EBBD8B1-281B-4F10-8388-DACC8A69BAB7}"/>
              </a:ext>
            </a:extLst>
          </p:cNvPr>
          <p:cNvSpPr txBox="1">
            <a:spLocks/>
          </p:cNvSpPr>
          <p:nvPr/>
        </p:nvSpPr>
        <p:spPr>
          <a:xfrm>
            <a:off x="4409515" y="5765179"/>
            <a:ext cx="8597357" cy="1074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2750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5500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3824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099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374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7649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924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998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en-US" altLang="ko-KR" sz="2400" b="1" u="sng" dirty="0">
                <a:solidFill>
                  <a:srgbClr val="002060"/>
                </a:solidFill>
              </a:rPr>
              <a:t>20172300 </a:t>
            </a:r>
            <a:r>
              <a:rPr lang="ko-KR" altLang="en-US" sz="2400" b="1" u="sng" dirty="0">
                <a:solidFill>
                  <a:srgbClr val="002060"/>
                </a:solidFill>
              </a:rPr>
              <a:t>박주환</a:t>
            </a:r>
            <a:endParaRPr lang="en-US" altLang="ko-KR" sz="2400" b="1" u="sng" dirty="0">
              <a:solidFill>
                <a:srgbClr val="002060"/>
              </a:solidFill>
            </a:endParaRPr>
          </a:p>
          <a:p>
            <a:pPr algn="r">
              <a:lnSpc>
                <a:spcPct val="125000"/>
              </a:lnSpc>
            </a:pPr>
            <a:r>
              <a:rPr lang="en-US" altLang="ko-KR" sz="2400" b="1" u="sng" dirty="0">
                <a:solidFill>
                  <a:srgbClr val="002060"/>
                </a:solidFill>
              </a:rPr>
              <a:t>20182113 </a:t>
            </a:r>
            <a:r>
              <a:rPr lang="ko-KR" altLang="en-US" sz="2400" b="1" u="sng" dirty="0">
                <a:solidFill>
                  <a:srgbClr val="002060"/>
                </a:solidFill>
              </a:rPr>
              <a:t>오세현</a:t>
            </a:r>
            <a:endParaRPr lang="en-US" altLang="ko-KR" sz="2400" b="1" u="sng" dirty="0">
              <a:solidFill>
                <a:srgbClr val="002060"/>
              </a:solidFill>
            </a:endParaRPr>
          </a:p>
        </p:txBody>
      </p:sp>
      <p:pic>
        <p:nvPicPr>
          <p:cNvPr id="1026" name="Picture 2" descr="OpenGL - 나무위키">
            <a:extLst>
              <a:ext uri="{FF2B5EF4-FFF2-40B4-BE49-F238E27FC236}">
                <a16:creationId xmlns:a16="http://schemas.microsoft.com/office/drawing/2014/main" id="{52852414-266E-A7D7-9903-472EC6F1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0" y="138831"/>
            <a:ext cx="329565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96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653"/>
    </mc:Choice>
    <mc:Fallback xmlns="">
      <p:transition advTm="56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– </a:t>
            </a:r>
            <a:r>
              <a:rPr lang="ko-KR" altLang="en-US" sz="3000" dirty="0"/>
              <a:t>발사</a:t>
            </a:r>
            <a:r>
              <a:rPr lang="en-US" altLang="ko-KR" sz="3000" dirty="0"/>
              <a:t> </a:t>
            </a:r>
            <a:r>
              <a:rPr lang="ko-KR" altLang="en-US" sz="3000" dirty="0"/>
              <a:t>및 튕김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자동차는 공을 발사 시킬 수 있고 발사된 공은 벽에 부딪칠 시 튕겨져 나가게 됨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5260185" y="7044693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발사 및 튕김</a:t>
            </a:r>
            <a:endParaRPr lang="en-US" altLang="ko-KR" sz="2000" b="1" dirty="0"/>
          </a:p>
        </p:txBody>
      </p:sp>
      <p:pic>
        <p:nvPicPr>
          <p:cNvPr id="5" name="그림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BF77C332-E25D-0921-D306-5886E617C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47" y="2450572"/>
            <a:ext cx="6786853" cy="445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1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658"/>
    </mc:Choice>
    <mc:Fallback xmlns="">
      <p:transition advTm="865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– </a:t>
            </a:r>
            <a:r>
              <a:rPr lang="ko-KR" altLang="en-US" sz="3000" dirty="0"/>
              <a:t>점수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공이 목적지에 도착 시 점수가 </a:t>
            </a:r>
            <a:r>
              <a:rPr lang="en-US" altLang="ko-KR" sz="2400" b="1" dirty="0">
                <a:sym typeface="Wingdings" panose="05000000000000000000" pitchFamily="2" charset="2"/>
              </a:rPr>
              <a:t>+1</a:t>
            </a:r>
            <a:r>
              <a:rPr lang="ko-KR" altLang="en-US" sz="2400" b="1" dirty="0">
                <a:sym typeface="Wingdings" panose="05000000000000000000" pitchFamily="2" charset="2"/>
              </a:rPr>
              <a:t>점 오르고 장애물에 부딪칠 시 </a:t>
            </a:r>
            <a:r>
              <a:rPr lang="en-US" altLang="ko-KR" sz="2400" b="1" dirty="0">
                <a:sym typeface="Wingdings" panose="05000000000000000000" pitchFamily="2" charset="2"/>
              </a:rPr>
              <a:t>-1</a:t>
            </a:r>
            <a:r>
              <a:rPr lang="ko-KR" altLang="en-US" sz="2400" b="1" dirty="0">
                <a:sym typeface="Wingdings" panose="05000000000000000000" pitchFamily="2" charset="2"/>
              </a:rPr>
              <a:t>점 후 리셋 됨 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98F4C-8480-2E83-BC2C-48F7B5E20B19}"/>
              </a:ext>
            </a:extLst>
          </p:cNvPr>
          <p:cNvSpPr txBox="1"/>
          <p:nvPr/>
        </p:nvSpPr>
        <p:spPr>
          <a:xfrm>
            <a:off x="2249984" y="6603824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도착</a:t>
            </a:r>
            <a:endParaRPr lang="en-US" altLang="ko-KR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8242703" y="6603825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장애물</a:t>
            </a:r>
            <a:endParaRPr lang="en-US" altLang="ko-KR" sz="2000" b="1" dirty="0"/>
          </a:p>
        </p:txBody>
      </p:sp>
      <p:pic>
        <p:nvPicPr>
          <p:cNvPr id="9" name="그림 8" descr="실내, 녹색이(가) 표시된 사진&#10;&#10;자동 생성된 설명">
            <a:extLst>
              <a:ext uri="{FF2B5EF4-FFF2-40B4-BE49-F238E27FC236}">
                <a16:creationId xmlns:a16="http://schemas.microsoft.com/office/drawing/2014/main" id="{28850611-53E0-89A9-0488-4A22C0D4D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389" y="2798957"/>
            <a:ext cx="5233007" cy="3434602"/>
          </a:xfrm>
          <a:prstGeom prst="rect">
            <a:avLst/>
          </a:prstGeom>
        </p:spPr>
      </p:pic>
      <p:pic>
        <p:nvPicPr>
          <p:cNvPr id="11" name="그림 10" descr="장난감이(가) 표시된 사진&#10;&#10;자동 생성된 설명">
            <a:extLst>
              <a:ext uri="{FF2B5EF4-FFF2-40B4-BE49-F238E27FC236}">
                <a16:creationId xmlns:a16="http://schemas.microsoft.com/office/drawing/2014/main" id="{A83385C4-B693-0464-6C62-618592FD2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69" y="2798957"/>
            <a:ext cx="5233008" cy="343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9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611"/>
    </mc:Choice>
    <mc:Fallback xmlns="">
      <p:transition advTm="1461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– </a:t>
            </a:r>
            <a:r>
              <a:rPr lang="ko-KR" altLang="en-US" sz="3000" dirty="0"/>
              <a:t>리셋과 어드벤처 월드 이동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‘Z’</a:t>
            </a:r>
            <a:r>
              <a:rPr lang="ko-KR" altLang="en-US" sz="2400" b="1" dirty="0">
                <a:sym typeface="Wingdings" panose="05000000000000000000" pitchFamily="2" charset="2"/>
              </a:rPr>
              <a:t>를 누를 시 미니 게임이 리셋 됨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‘N’</a:t>
            </a:r>
            <a:r>
              <a:rPr lang="ko-KR" altLang="en-US" sz="2400" b="1" dirty="0">
                <a:sym typeface="Wingdings" panose="05000000000000000000" pitchFamily="2" charset="2"/>
              </a:rPr>
              <a:t>을 누를 시 미니 게임을 벗어나 어드벤처 월드 게임으로 이동할 수 있음 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2448464" y="6974089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미니 게임 리셋  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E8F86-BDA6-AA24-92BC-D2EA493B7647}"/>
              </a:ext>
            </a:extLst>
          </p:cNvPr>
          <p:cNvSpPr txBox="1"/>
          <p:nvPr/>
        </p:nvSpPr>
        <p:spPr>
          <a:xfrm>
            <a:off x="8277725" y="6974089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어드벤처 게임 이동</a:t>
            </a:r>
            <a:endParaRPr lang="en-US" altLang="ko-KR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0B9CC6-5E58-8BEC-6058-73DD864D21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50" y="3013153"/>
            <a:ext cx="4602207" cy="3722845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9698790-4656-DBAA-06D6-FF8BFF9A40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99" y="3013153"/>
            <a:ext cx="4602207" cy="37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0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543"/>
    </mc:Choice>
    <mc:Fallback xmlns="">
      <p:transition advTm="1654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3887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– </a:t>
            </a:r>
            <a:r>
              <a:rPr lang="ko-KR" altLang="en-US" sz="3000" dirty="0"/>
              <a:t>어드벤처 게임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미니게임에 배경으로 있는 산은 어드벤처 월드 이동 시 직접 올라갈 수 있음 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이동하며 수업 때 배운 여러 오브젝트를 가까이서 볼 수 있음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2234590" y="6974089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자동차 등산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E8F86-BDA6-AA24-92BC-D2EA493B7647}"/>
              </a:ext>
            </a:extLst>
          </p:cNvPr>
          <p:cNvSpPr txBox="1"/>
          <p:nvPr/>
        </p:nvSpPr>
        <p:spPr>
          <a:xfrm>
            <a:off x="8589959" y="6974089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다양한 오브젝트 구경</a:t>
            </a:r>
            <a:endParaRPr lang="en-US" altLang="ko-KR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0C9A00-091F-6AE8-EE8F-72D3E5C9B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85" y="3081495"/>
            <a:ext cx="4500989" cy="36409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AB5198-7BA4-18E2-7DC3-6608333D0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153" y="2988603"/>
            <a:ext cx="2149259" cy="18208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852BD25-4E9F-354E-8778-B767D4BB8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3745" y="2975800"/>
            <a:ext cx="1923745" cy="18545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71318E4-6807-D799-7989-6BBDCB450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83745" y="5021429"/>
            <a:ext cx="1923745" cy="1716228"/>
          </a:xfrm>
          <a:prstGeom prst="rect">
            <a:avLst/>
          </a:prstGeom>
        </p:spPr>
      </p:pic>
      <p:pic>
        <p:nvPicPr>
          <p:cNvPr id="19" name="그림 18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2496BDAF-C4E3-D732-1DF8-8336E56944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85" y="5015547"/>
            <a:ext cx="2149258" cy="171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4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433"/>
    </mc:Choice>
    <mc:Fallback xmlns="">
      <p:transition advTm="1043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BC69C-4349-3892-0809-8DE16E87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400" dirty="0"/>
              <a:t>게임 구현 방법</a:t>
            </a:r>
          </a:p>
        </p:txBody>
      </p:sp>
    </p:spTree>
    <p:extLst>
      <p:ext uri="{BB962C8B-B14F-4D97-AF65-F5344CB8AC3E}">
        <p14:creationId xmlns:p14="http://schemas.microsoft.com/office/powerpoint/2010/main" val="357430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9"/>
    </mc:Choice>
    <mc:Fallback xmlns="">
      <p:transition spd="slow" advTm="255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카메라 설정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카메라의 응시점을 자동차 위치로 하여 자동차가 움직일 시 카메라가 따라가게 함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카메라 위 아래 움직임을 </a:t>
            </a:r>
            <a:r>
              <a:rPr lang="en-US" altLang="ko-KR" sz="2400" b="1" dirty="0">
                <a:sym typeface="Wingdings" panose="05000000000000000000" pitchFamily="2" charset="2"/>
              </a:rPr>
              <a:t>10</a:t>
            </a:r>
            <a:r>
              <a:rPr lang="ko-KR" altLang="en-US" sz="2400" b="1" dirty="0">
                <a:sym typeface="Wingdings" panose="05000000000000000000" pitchFamily="2" charset="2"/>
              </a:rPr>
              <a:t>도 </a:t>
            </a:r>
            <a:r>
              <a:rPr lang="en-US" altLang="ko-KR" sz="2400" b="1" dirty="0">
                <a:sym typeface="Wingdings" panose="05000000000000000000" pitchFamily="2" charset="2"/>
              </a:rPr>
              <a:t>- 80</a:t>
            </a:r>
            <a:r>
              <a:rPr lang="ko-KR" altLang="en-US" sz="2400" b="1" dirty="0">
                <a:sym typeface="Wingdings" panose="05000000000000000000" pitchFamily="2" charset="2"/>
              </a:rPr>
              <a:t>도 사이로 제한하여 시점 조작을 좀 더 편하게 함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FA70918-C7C7-EA72-4676-E42DFADF0B4B}"/>
              </a:ext>
            </a:extLst>
          </p:cNvPr>
          <p:cNvGrpSpPr/>
          <p:nvPr/>
        </p:nvGrpSpPr>
        <p:grpSpPr>
          <a:xfrm>
            <a:off x="1262562" y="3029529"/>
            <a:ext cx="10970274" cy="4379158"/>
            <a:chOff x="1262562" y="3029529"/>
            <a:chExt cx="10970274" cy="437915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177653-410B-99AA-B49F-9A7074D978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121" t="13571" r="19463" b="8692"/>
            <a:stretch/>
          </p:blipFill>
          <p:spPr>
            <a:xfrm>
              <a:off x="1262562" y="3029529"/>
              <a:ext cx="4750419" cy="369788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3A35F56-9918-67FC-82C6-7A23A60C7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385" t="8998" r="21938" b="11495"/>
            <a:stretch/>
          </p:blipFill>
          <p:spPr>
            <a:xfrm>
              <a:off x="7643064" y="3029529"/>
              <a:ext cx="4589772" cy="3697889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BC498A-C5C8-A1F4-D418-D7F4DE4D1D4B}"/>
                </a:ext>
              </a:extLst>
            </p:cNvPr>
            <p:cNvSpPr txBox="1"/>
            <p:nvPr/>
          </p:nvSpPr>
          <p:spPr>
            <a:xfrm>
              <a:off x="2289582" y="7008577"/>
              <a:ext cx="2696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카메라 응시 점</a:t>
              </a:r>
              <a:endParaRPr lang="en-US" altLang="ko-KR" sz="20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DB9603-E938-6DE0-DDED-02C07743B710}"/>
                </a:ext>
              </a:extLst>
            </p:cNvPr>
            <p:cNvSpPr txBox="1"/>
            <p:nvPr/>
          </p:nvSpPr>
          <p:spPr>
            <a:xfrm>
              <a:off x="8693838" y="7008577"/>
              <a:ext cx="2696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카메라 회전 설정</a:t>
              </a:r>
              <a:endParaRPr lang="en-US" altLang="ko-KR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5354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105"/>
    </mc:Choice>
    <mc:Fallback xmlns="">
      <p:transition advTm="1210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CC74A3-60D6-E2CE-102B-B3A713B6C3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53" y="2712695"/>
            <a:ext cx="2805791" cy="29507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A941414-3197-A0E6-06A4-0B70B255E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99" y="2857660"/>
            <a:ext cx="2805792" cy="28057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4AEB678-15FC-3A9C-4802-5CD6D9913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144" y="2899318"/>
            <a:ext cx="2815682" cy="281568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6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오브젝트 제작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3D</a:t>
            </a:r>
            <a:r>
              <a:rPr lang="ko-KR" altLang="en-US" sz="2400" b="1" dirty="0">
                <a:sym typeface="Wingdings" panose="05000000000000000000" pitchFamily="2" charset="2"/>
              </a:rPr>
              <a:t>제작 툴인 </a:t>
            </a:r>
            <a:r>
              <a:rPr lang="en-US" altLang="ko-KR" sz="2400" b="1" dirty="0">
                <a:sym typeface="Wingdings" panose="05000000000000000000" pitchFamily="2" charset="2"/>
              </a:rPr>
              <a:t>Fusion360</a:t>
            </a:r>
            <a:r>
              <a:rPr lang="ko-KR" altLang="en-US" sz="2400" b="1" dirty="0">
                <a:sym typeface="Wingdings" panose="05000000000000000000" pitchFamily="2" charset="2"/>
              </a:rPr>
              <a:t>을 이용해 게임 오브젝트를 설계 후 </a:t>
            </a:r>
            <a:r>
              <a:rPr lang="en-US" altLang="ko-KR" sz="2400" b="1" dirty="0">
                <a:sym typeface="Wingdings" panose="05000000000000000000" pitchFamily="2" charset="2"/>
              </a:rPr>
              <a:t>obj </a:t>
            </a:r>
            <a:r>
              <a:rPr lang="ko-KR" altLang="en-US" sz="2400" b="1" dirty="0">
                <a:sym typeface="Wingdings" panose="05000000000000000000" pitchFamily="2" charset="2"/>
              </a:rPr>
              <a:t>파일로 변환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416912" y="5907528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목적지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E8F86-BDA6-AA24-92BC-D2EA493B7647}"/>
              </a:ext>
            </a:extLst>
          </p:cNvPr>
          <p:cNvSpPr txBox="1"/>
          <p:nvPr/>
        </p:nvSpPr>
        <p:spPr>
          <a:xfrm>
            <a:off x="10106872" y="5929830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환경  </a:t>
            </a:r>
            <a:endParaRPr lang="en-US" altLang="ko-KR" sz="2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0809E-0F2B-3E6B-6011-F7B64BD8D830}"/>
              </a:ext>
            </a:extLst>
          </p:cNvPr>
          <p:cNvSpPr txBox="1"/>
          <p:nvPr/>
        </p:nvSpPr>
        <p:spPr>
          <a:xfrm>
            <a:off x="3584058" y="5954247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자동차</a:t>
            </a:r>
            <a:endParaRPr lang="en-US" altLang="ko-KR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253555-FE14-2B94-5C18-C391AF7C657B}"/>
              </a:ext>
            </a:extLst>
          </p:cNvPr>
          <p:cNvSpPr txBox="1"/>
          <p:nvPr/>
        </p:nvSpPr>
        <p:spPr>
          <a:xfrm>
            <a:off x="6778557" y="5904243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장애물  </a:t>
            </a:r>
            <a:endParaRPr lang="en-US" altLang="ko-KR" sz="2000" b="1" dirty="0"/>
          </a:p>
        </p:txBody>
      </p:sp>
      <p:pic>
        <p:nvPicPr>
          <p:cNvPr id="26" name="그림 25" descr="실내, 마우스이(가) 표시된 사진&#10;&#10;자동 생성된 설명">
            <a:extLst>
              <a:ext uri="{FF2B5EF4-FFF2-40B4-BE49-F238E27FC236}">
                <a16:creationId xmlns:a16="http://schemas.microsoft.com/office/drawing/2014/main" id="{CF90BBFD-B4E4-D992-A0DB-82919E5722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316" y="3139857"/>
            <a:ext cx="3375331" cy="233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6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455"/>
    </mc:Choice>
    <mc:Fallback xmlns="">
      <p:transition advTm="1045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en-US" altLang="ko-KR" sz="3000" dirty="0"/>
              <a:t>obj </a:t>
            </a:r>
            <a:r>
              <a:rPr lang="ko-KR" altLang="en-US" sz="3000" dirty="0"/>
              <a:t>파일 구조 분석</a:t>
            </a:r>
            <a:r>
              <a:rPr lang="en-US" altLang="ko-KR" sz="3000" dirty="0"/>
              <a:t> </a:t>
            </a:r>
            <a:r>
              <a:rPr lang="ko-KR" altLang="en-US" sz="3000" dirty="0"/>
              <a:t>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교수님이 이전에 올려 주신 </a:t>
            </a:r>
            <a:r>
              <a:rPr lang="en-US" altLang="ko-KR" sz="2400" b="1" dirty="0" err="1">
                <a:sym typeface="Wingdings" panose="05000000000000000000" pitchFamily="2" charset="2"/>
              </a:rPr>
              <a:t>file_load</a:t>
            </a:r>
            <a:r>
              <a:rPr lang="en-US" altLang="ko-KR" sz="2400" b="1" dirty="0">
                <a:sym typeface="Wingdings" panose="05000000000000000000" pitchFamily="2" charset="2"/>
              </a:rPr>
              <a:t> </a:t>
            </a:r>
            <a:r>
              <a:rPr lang="ko-KR" altLang="en-US" sz="2400" b="1" dirty="0">
                <a:sym typeface="Wingdings" panose="05000000000000000000" pitchFamily="2" charset="2"/>
              </a:rPr>
              <a:t>함수 사용을 위해 </a:t>
            </a:r>
            <a:r>
              <a:rPr lang="en-US" altLang="ko-KR" sz="2400" b="1" dirty="0">
                <a:sym typeface="Wingdings" panose="05000000000000000000" pitchFamily="2" charset="2"/>
              </a:rPr>
              <a:t>obj </a:t>
            </a:r>
            <a:r>
              <a:rPr lang="ko-KR" altLang="en-US" sz="2400" b="1" dirty="0">
                <a:sym typeface="Wingdings" panose="05000000000000000000" pitchFamily="2" charset="2"/>
              </a:rPr>
              <a:t>구조 분석 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EB950-EA03-055E-BD77-FFC6081DD047}"/>
              </a:ext>
            </a:extLst>
          </p:cNvPr>
          <p:cNvSpPr txBox="1"/>
          <p:nvPr/>
        </p:nvSpPr>
        <p:spPr>
          <a:xfrm>
            <a:off x="9015115" y="6841545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교수님 </a:t>
            </a:r>
            <a:r>
              <a:rPr lang="en-US" altLang="ko-KR" sz="2000" b="1" dirty="0" err="1"/>
              <a:t>file_load</a:t>
            </a:r>
            <a:r>
              <a:rPr lang="ko-KR" altLang="en-US" sz="2000" b="1" dirty="0"/>
              <a:t> 코드</a:t>
            </a:r>
            <a:endParaRPr lang="en-US" altLang="ko-KR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2453416" y="6841545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obj</a:t>
            </a:r>
            <a:r>
              <a:rPr lang="ko-KR" altLang="en-US" sz="2000" b="1" dirty="0"/>
              <a:t> 구조 분석</a:t>
            </a:r>
            <a:endParaRPr lang="en-US" altLang="ko-KR" sz="20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D75EF1F-23B7-AE2C-E17D-3BFEB8C3ADC8}"/>
              </a:ext>
            </a:extLst>
          </p:cNvPr>
          <p:cNvGrpSpPr/>
          <p:nvPr/>
        </p:nvGrpSpPr>
        <p:grpSpPr>
          <a:xfrm>
            <a:off x="685915" y="3055873"/>
            <a:ext cx="6231380" cy="3040037"/>
            <a:chOff x="951033" y="2698299"/>
            <a:chExt cx="6231380" cy="304003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3AF049F-EF0E-2BC3-DFEF-80256CA17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3" t="22764" r="79040" b="68348"/>
            <a:stretch/>
          </p:blipFill>
          <p:spPr>
            <a:xfrm>
              <a:off x="951033" y="2698299"/>
              <a:ext cx="2392160" cy="64964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BA2561B-68E0-56EE-D28D-3A22FF256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1" t="9718" r="78799" b="82277"/>
            <a:stretch/>
          </p:blipFill>
          <p:spPr>
            <a:xfrm>
              <a:off x="952074" y="4245771"/>
              <a:ext cx="2390079" cy="57955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DF5D4B7-C9A0-0C46-0FF1-B1B8332B9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4" t="20944" r="78697" b="71295"/>
            <a:stretch/>
          </p:blipFill>
          <p:spPr>
            <a:xfrm>
              <a:off x="952074" y="3500462"/>
              <a:ext cx="2390078" cy="55823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E0D6447-50E9-1E8E-E518-DB3ACD6B58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08" t="64826" r="83065" b="26911"/>
            <a:stretch/>
          </p:blipFill>
          <p:spPr>
            <a:xfrm>
              <a:off x="952074" y="4988689"/>
              <a:ext cx="2390079" cy="74964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868EDFA-44F6-8395-70F0-DA085408BC4A}"/>
                </a:ext>
              </a:extLst>
            </p:cNvPr>
            <p:cNvSpPr txBox="1"/>
            <p:nvPr/>
          </p:nvSpPr>
          <p:spPr>
            <a:xfrm>
              <a:off x="3446931" y="2854888"/>
              <a:ext cx="1785485" cy="403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정점 데이터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EC68E04-3EC8-9A98-9DE2-D74E2FE38481}"/>
                </a:ext>
              </a:extLst>
            </p:cNvPr>
            <p:cNvSpPr txBox="1"/>
            <p:nvPr/>
          </p:nvSpPr>
          <p:spPr>
            <a:xfrm>
              <a:off x="3446931" y="3592906"/>
              <a:ext cx="2696378" cy="403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텍스처 데이터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51C73F-69DB-5DB2-56D8-ACFB5EA39CAE}"/>
                </a:ext>
              </a:extLst>
            </p:cNvPr>
            <p:cNvSpPr txBox="1"/>
            <p:nvPr/>
          </p:nvSpPr>
          <p:spPr>
            <a:xfrm>
              <a:off x="3446931" y="4333259"/>
              <a:ext cx="2696378" cy="403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법선 데이터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DBB2C4-16FD-555C-7E2F-B073E88AB124}"/>
                </a:ext>
              </a:extLst>
            </p:cNvPr>
            <p:cNvSpPr txBox="1"/>
            <p:nvPr/>
          </p:nvSpPr>
          <p:spPr>
            <a:xfrm>
              <a:off x="3446931" y="5128188"/>
              <a:ext cx="3735482" cy="403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면</a:t>
              </a:r>
              <a:r>
                <a:rPr lang="en-US" altLang="ko-KR" dirty="0"/>
                <a:t>(</a:t>
              </a:r>
              <a:r>
                <a:rPr lang="ko-KR" altLang="en-US" dirty="0"/>
                <a:t>정점</a:t>
              </a:r>
              <a:r>
                <a:rPr lang="en-US" altLang="ko-KR" dirty="0"/>
                <a:t>, </a:t>
              </a:r>
              <a:r>
                <a:rPr lang="ko-KR" altLang="en-US" dirty="0"/>
                <a:t>텍스처</a:t>
              </a:r>
              <a:r>
                <a:rPr lang="en-US" altLang="ko-KR" dirty="0"/>
                <a:t>, </a:t>
              </a:r>
              <a:r>
                <a:rPr lang="ko-KR" altLang="en-US" dirty="0"/>
                <a:t>법선</a:t>
              </a:r>
              <a:r>
                <a:rPr lang="en-US" altLang="ko-KR" dirty="0"/>
                <a:t>) </a:t>
              </a:r>
              <a:r>
                <a:rPr lang="ko-KR" altLang="en-US" dirty="0"/>
                <a:t>데이터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CA0AB7AB-FE9D-02E8-C6F9-2E5256D72A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713" t="22301" r="15642" b="24535"/>
          <a:stretch/>
        </p:blipFill>
        <p:spPr>
          <a:xfrm>
            <a:off x="7972749" y="2796342"/>
            <a:ext cx="4781110" cy="35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5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061"/>
    </mc:Choice>
    <mc:Fallback xmlns="">
      <p:transition advTm="1806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en-US" altLang="ko-KR" sz="3000" dirty="0"/>
              <a:t>obj</a:t>
            </a:r>
            <a:r>
              <a:rPr lang="ko-KR" altLang="en-US" sz="3000" dirty="0"/>
              <a:t> 파일 사용을 위한 </a:t>
            </a:r>
            <a:r>
              <a:rPr lang="en-US" altLang="ko-KR" sz="3000" dirty="0" err="1"/>
              <a:t>file_load</a:t>
            </a:r>
            <a:r>
              <a:rPr lang="en-US" altLang="ko-KR" sz="3000" dirty="0"/>
              <a:t> </a:t>
            </a:r>
            <a:r>
              <a:rPr lang="ko-KR" altLang="en-US" sz="3000" dirty="0"/>
              <a:t>함수 변경 </a:t>
            </a:r>
            <a:r>
              <a:rPr lang="en-US" altLang="ko-KR" sz="3000" dirty="0"/>
              <a:t> </a:t>
            </a:r>
            <a:r>
              <a:rPr lang="ko-KR" altLang="en-US" sz="3000" dirty="0"/>
              <a:t>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 err="1">
                <a:sym typeface="Wingdings" panose="05000000000000000000" pitchFamily="2" charset="2"/>
              </a:rPr>
              <a:t>file_load</a:t>
            </a:r>
            <a:r>
              <a:rPr lang="en-US" altLang="ko-KR" sz="2400" b="1" dirty="0">
                <a:sym typeface="Wingdings" panose="05000000000000000000" pitchFamily="2" charset="2"/>
              </a:rPr>
              <a:t> </a:t>
            </a:r>
            <a:r>
              <a:rPr lang="ko-KR" altLang="en-US" sz="2400" b="1" dirty="0">
                <a:sym typeface="Wingdings" panose="05000000000000000000" pitchFamily="2" charset="2"/>
              </a:rPr>
              <a:t>함수의 입력 변수로 구조체 포인터와 </a:t>
            </a:r>
            <a:r>
              <a:rPr lang="en-US" altLang="ko-KR" sz="2400" b="1" dirty="0">
                <a:sym typeface="Wingdings" panose="05000000000000000000" pitchFamily="2" charset="2"/>
              </a:rPr>
              <a:t>obj </a:t>
            </a:r>
            <a:r>
              <a:rPr lang="ko-KR" altLang="en-US" sz="2400" b="1" dirty="0">
                <a:sym typeface="Wingdings" panose="05000000000000000000" pitchFamily="2" charset="2"/>
              </a:rPr>
              <a:t>파일 주소를 받음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obj</a:t>
            </a:r>
            <a:r>
              <a:rPr lang="ko-KR" altLang="en-US" sz="2400" b="1" dirty="0">
                <a:sym typeface="Wingdings" panose="05000000000000000000" pitchFamily="2" charset="2"/>
              </a:rPr>
              <a:t> 파일에서 추출한 좌표들을 입력된 구조체에 할당함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60633E-D484-CC8D-0D0D-58A680617272}"/>
              </a:ext>
            </a:extLst>
          </p:cNvPr>
          <p:cNvGrpSpPr/>
          <p:nvPr/>
        </p:nvGrpSpPr>
        <p:grpSpPr>
          <a:xfrm>
            <a:off x="890423" y="2987277"/>
            <a:ext cx="11658928" cy="4272627"/>
            <a:chOff x="1114337" y="2987277"/>
            <a:chExt cx="11658928" cy="427262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D81B56F-7F25-0C86-FF03-B5EFBDF77FD2}"/>
                </a:ext>
              </a:extLst>
            </p:cNvPr>
            <p:cNvGrpSpPr/>
            <p:nvPr/>
          </p:nvGrpSpPr>
          <p:grpSpPr>
            <a:xfrm>
              <a:off x="1114337" y="3189582"/>
              <a:ext cx="4410163" cy="4070322"/>
              <a:chOff x="1114337" y="3189582"/>
              <a:chExt cx="4410163" cy="4070322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2E9429AB-710D-48AE-90A4-25344D711C68}"/>
                  </a:ext>
                </a:extLst>
              </p:cNvPr>
              <p:cNvGrpSpPr/>
              <p:nvPr/>
            </p:nvGrpSpPr>
            <p:grpSpPr>
              <a:xfrm>
                <a:off x="1114337" y="3189582"/>
                <a:ext cx="4410163" cy="3099932"/>
                <a:chOff x="712856" y="3158410"/>
                <a:chExt cx="4978180" cy="3921800"/>
              </a:xfrm>
            </p:grpSpPr>
            <p:pic>
              <p:nvPicPr>
                <p:cNvPr id="42" name="그림 41">
                  <a:extLst>
                    <a:ext uri="{FF2B5EF4-FFF2-40B4-BE49-F238E27FC236}">
                      <a16:creationId xmlns:a16="http://schemas.microsoft.com/office/drawing/2014/main" id="{5A01C56F-802A-C406-862A-C681ABA14A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2856" y="5058232"/>
                  <a:ext cx="3287644" cy="2021978"/>
                </a:xfrm>
                <a:prstGeom prst="rect">
                  <a:avLst/>
                </a:prstGeom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21470FCF-33D1-85D2-36BF-61F7879E1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2856" y="3164071"/>
                  <a:ext cx="2115710" cy="1154024"/>
                </a:xfrm>
                <a:prstGeom prst="rect">
                  <a:avLst/>
                </a:prstGeom>
              </p:spPr>
            </p:pic>
            <p:pic>
              <p:nvPicPr>
                <p:cNvPr id="44" name="그림 43">
                  <a:extLst>
                    <a:ext uri="{FF2B5EF4-FFF2-40B4-BE49-F238E27FC236}">
                      <a16:creationId xmlns:a16="http://schemas.microsoft.com/office/drawing/2014/main" id="{5D9845A7-4D23-071C-783A-E185B638BF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8299"/>
                <a:stretch/>
              </p:blipFill>
              <p:spPr>
                <a:xfrm>
                  <a:off x="3348143" y="3158410"/>
                  <a:ext cx="2342893" cy="1628021"/>
                </a:xfrm>
                <a:prstGeom prst="rect">
                  <a:avLst/>
                </a:prstGeom>
              </p:spPr>
            </p:pic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C45AD51-271F-7529-4DED-7AB5774A802E}"/>
                  </a:ext>
                </a:extLst>
              </p:cNvPr>
              <p:cNvSpPr txBox="1"/>
              <p:nvPr/>
            </p:nvSpPr>
            <p:spPr>
              <a:xfrm>
                <a:off x="1971229" y="6859794"/>
                <a:ext cx="26963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/>
                  <a:t>오브젝트 구조체 정의</a:t>
                </a:r>
                <a:endParaRPr lang="en-US" altLang="ko-KR" sz="2000" b="1" dirty="0"/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9232ED-29C3-B36A-50B4-37294AD88F7B}"/>
                </a:ext>
              </a:extLst>
            </p:cNvPr>
            <p:cNvGrpSpPr/>
            <p:nvPr/>
          </p:nvGrpSpPr>
          <p:grpSpPr>
            <a:xfrm>
              <a:off x="7556034" y="2987277"/>
              <a:ext cx="5217231" cy="4272627"/>
              <a:chOff x="7556034" y="2987277"/>
              <a:chExt cx="5217231" cy="427262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BCC9859B-11D0-7589-846E-FF6C5C00A78C}"/>
                  </a:ext>
                </a:extLst>
              </p:cNvPr>
              <p:cNvGrpSpPr/>
              <p:nvPr/>
            </p:nvGrpSpPr>
            <p:grpSpPr>
              <a:xfrm>
                <a:off x="7556034" y="2987277"/>
                <a:ext cx="5217231" cy="3504543"/>
                <a:chOff x="7556034" y="2987277"/>
                <a:chExt cx="5217231" cy="3504543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341881EE-ECFD-97CA-6CBD-1BDD0DCA23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56034" y="2987277"/>
                  <a:ext cx="5217231" cy="774433"/>
                </a:xfrm>
                <a:prstGeom prst="rect">
                  <a:avLst/>
                </a:prstGeom>
              </p:spPr>
            </p:pic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09DA9895-C476-491C-63AF-D4FDFF40C7BF}"/>
                    </a:ext>
                  </a:extLst>
                </p:cNvPr>
                <p:cNvSpPr/>
                <p:nvPr/>
              </p:nvSpPr>
              <p:spPr>
                <a:xfrm>
                  <a:off x="7556034" y="3838171"/>
                  <a:ext cx="5217231" cy="461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800" dirty="0">
                      <a:solidFill>
                        <a:schemeClr val="tx1"/>
                      </a:solidFill>
                    </a:rPr>
                    <a:t>시작이 </a:t>
                  </a:r>
                  <a:r>
                    <a:rPr lang="en-US" altLang="ko-KR" sz="1800" dirty="0">
                      <a:solidFill>
                        <a:schemeClr val="tx1"/>
                      </a:solidFill>
                    </a:rPr>
                    <a:t>‘v’, ‘</a:t>
                  </a:r>
                  <a:r>
                    <a:rPr lang="en-US" altLang="ko-KR" sz="1800" dirty="0" err="1">
                      <a:solidFill>
                        <a:schemeClr val="tx1"/>
                      </a:solidFill>
                    </a:rPr>
                    <a:t>vt</a:t>
                  </a:r>
                  <a:r>
                    <a:rPr lang="en-US" altLang="ko-KR" sz="1800" dirty="0">
                      <a:solidFill>
                        <a:schemeClr val="tx1"/>
                      </a:solidFill>
                    </a:rPr>
                    <a:t>’, ‘</a:t>
                  </a:r>
                  <a:r>
                    <a:rPr lang="en-US" altLang="ko-KR" sz="1800" dirty="0" err="1">
                      <a:solidFill>
                        <a:schemeClr val="tx1"/>
                      </a:solidFill>
                    </a:rPr>
                    <a:t>vn</a:t>
                  </a:r>
                  <a:r>
                    <a:rPr lang="en-US" altLang="ko-KR" sz="1800" dirty="0">
                      <a:solidFill>
                        <a:schemeClr val="tx1"/>
                      </a:solidFill>
                    </a:rPr>
                    <a:t>’, ‘f‘ </a:t>
                  </a:r>
                  <a:r>
                    <a:rPr lang="ko-KR" altLang="en-US" sz="1800" dirty="0">
                      <a:solidFill>
                        <a:schemeClr val="tx1"/>
                      </a:solidFill>
                    </a:rPr>
                    <a:t>인지 판별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3AB71202-0AC6-A080-7589-9B7D97A0A91B}"/>
                    </a:ext>
                  </a:extLst>
                </p:cNvPr>
                <p:cNvSpPr/>
                <p:nvPr/>
              </p:nvSpPr>
              <p:spPr>
                <a:xfrm>
                  <a:off x="7556034" y="4416432"/>
                  <a:ext cx="5217231" cy="461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800" dirty="0">
                      <a:solidFill>
                        <a:schemeClr val="tx1"/>
                      </a:solidFill>
                    </a:rPr>
                    <a:t>‘v’ </a:t>
                  </a:r>
                  <a:r>
                    <a:rPr lang="ko-KR" altLang="en-US" sz="1800" dirty="0">
                      <a:solidFill>
                        <a:schemeClr val="tx1"/>
                      </a:solidFill>
                    </a:rPr>
                    <a:t>일 경우 좌표를 </a:t>
                  </a:r>
                  <a:r>
                    <a:rPr lang="en-US" altLang="ko-KR" sz="1800" dirty="0">
                      <a:solidFill>
                        <a:schemeClr val="tx1"/>
                      </a:solidFill>
                    </a:rPr>
                    <a:t>thing-&gt;</a:t>
                  </a:r>
                  <a:r>
                    <a:rPr lang="en-US" altLang="ko-KR" sz="1800" dirty="0" err="1">
                      <a:solidFill>
                        <a:schemeClr val="tx1"/>
                      </a:solidFill>
                    </a:rPr>
                    <a:t>vertice</a:t>
                  </a:r>
                  <a:r>
                    <a:rPr lang="en-US" altLang="ko-KR" sz="18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800" dirty="0">
                      <a:solidFill>
                        <a:schemeClr val="tx1"/>
                      </a:solidFill>
                    </a:rPr>
                    <a:t>에 추가 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51111DB9-E158-D9D1-01D0-BBB030239A89}"/>
                    </a:ext>
                  </a:extLst>
                </p:cNvPr>
                <p:cNvSpPr/>
                <p:nvPr/>
              </p:nvSpPr>
              <p:spPr>
                <a:xfrm>
                  <a:off x="7556034" y="4994693"/>
                  <a:ext cx="5217231" cy="46166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800" dirty="0">
                      <a:solidFill>
                        <a:schemeClr val="tx1"/>
                      </a:solidFill>
                    </a:rPr>
                    <a:t>‘</a:t>
                  </a:r>
                  <a:r>
                    <a:rPr lang="en-US" altLang="ko-KR" sz="1800" dirty="0" err="1">
                      <a:solidFill>
                        <a:schemeClr val="tx1"/>
                      </a:solidFill>
                    </a:rPr>
                    <a:t>vt</a:t>
                  </a:r>
                  <a:r>
                    <a:rPr lang="en-US" altLang="ko-KR" sz="1800" dirty="0">
                      <a:solidFill>
                        <a:schemeClr val="tx1"/>
                      </a:solidFill>
                    </a:rPr>
                    <a:t>’ </a:t>
                  </a:r>
                  <a:r>
                    <a:rPr lang="ko-KR" altLang="en-US" sz="1800" dirty="0">
                      <a:solidFill>
                        <a:schemeClr val="tx1"/>
                      </a:solidFill>
                    </a:rPr>
                    <a:t>일 경우 좌표를 </a:t>
                  </a:r>
                  <a:r>
                    <a:rPr lang="en-US" altLang="ko-KR" sz="1800" dirty="0">
                      <a:solidFill>
                        <a:schemeClr val="tx1"/>
                      </a:solidFill>
                    </a:rPr>
                    <a:t>thing-&gt;textures </a:t>
                  </a:r>
                  <a:r>
                    <a:rPr lang="ko-KR" altLang="en-US" sz="1800" dirty="0">
                      <a:solidFill>
                        <a:schemeClr val="tx1"/>
                      </a:solidFill>
                    </a:rPr>
                    <a:t>에 추가 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F272CFCE-11F0-9CD8-CB4A-2764CBE7CDDF}"/>
                    </a:ext>
                  </a:extLst>
                </p:cNvPr>
                <p:cNvSpPr/>
                <p:nvPr/>
              </p:nvSpPr>
              <p:spPr>
                <a:xfrm>
                  <a:off x="7556034" y="5572954"/>
                  <a:ext cx="5217231" cy="402156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800" dirty="0">
                      <a:solidFill>
                        <a:schemeClr val="tx1"/>
                      </a:solidFill>
                    </a:rPr>
                    <a:t>‘</a:t>
                  </a:r>
                  <a:r>
                    <a:rPr lang="en-US" altLang="ko-KR" sz="1800" dirty="0" err="1">
                      <a:solidFill>
                        <a:schemeClr val="tx1"/>
                      </a:solidFill>
                    </a:rPr>
                    <a:t>vn</a:t>
                  </a:r>
                  <a:r>
                    <a:rPr lang="en-US" altLang="ko-KR" sz="1800" b="1" dirty="0">
                      <a:solidFill>
                        <a:schemeClr val="tx1"/>
                      </a:solidFill>
                    </a:rPr>
                    <a:t>’ </a:t>
                  </a:r>
                  <a:r>
                    <a:rPr lang="ko-KR" altLang="en-US" sz="1800" dirty="0">
                      <a:solidFill>
                        <a:schemeClr val="tx1"/>
                      </a:solidFill>
                    </a:rPr>
                    <a:t>일 경우 좌표를 </a:t>
                  </a:r>
                  <a:r>
                    <a:rPr lang="en-US" altLang="ko-KR" sz="1800" dirty="0">
                      <a:solidFill>
                        <a:schemeClr val="tx1"/>
                      </a:solidFill>
                    </a:rPr>
                    <a:t>thing-&gt;</a:t>
                  </a:r>
                  <a:r>
                    <a:rPr lang="en-US" altLang="ko-KR" sz="1800" dirty="0" err="1">
                      <a:solidFill>
                        <a:schemeClr val="tx1"/>
                      </a:solidFill>
                    </a:rPr>
                    <a:t>normals</a:t>
                  </a:r>
                  <a:r>
                    <a:rPr lang="en-US" altLang="ko-KR" sz="18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ko-KR" altLang="en-US" sz="1800" dirty="0">
                      <a:solidFill>
                        <a:schemeClr val="tx1"/>
                      </a:solidFill>
                    </a:rPr>
                    <a:t>에 추가 </a:t>
                  </a: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53C7ED44-394A-5A17-3B77-0EE5F6630380}"/>
                    </a:ext>
                  </a:extLst>
                </p:cNvPr>
                <p:cNvSpPr/>
                <p:nvPr/>
              </p:nvSpPr>
              <p:spPr>
                <a:xfrm>
                  <a:off x="7556034" y="6091710"/>
                  <a:ext cx="5217231" cy="40011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800" dirty="0">
                      <a:solidFill>
                        <a:schemeClr val="tx1"/>
                      </a:solidFill>
                    </a:rPr>
                    <a:t>‘f</a:t>
                  </a:r>
                  <a:r>
                    <a:rPr lang="en-US" altLang="ko-KR" sz="1800" b="1" dirty="0">
                      <a:solidFill>
                        <a:schemeClr val="tx1"/>
                      </a:solidFill>
                    </a:rPr>
                    <a:t>’ </a:t>
                  </a:r>
                  <a:r>
                    <a:rPr lang="ko-KR" altLang="en-US" sz="1800" dirty="0">
                      <a:solidFill>
                        <a:schemeClr val="tx1"/>
                      </a:solidFill>
                    </a:rPr>
                    <a:t>일 경우 좌표를 </a:t>
                  </a:r>
                  <a:r>
                    <a:rPr lang="en-US" altLang="ko-KR" sz="1800" dirty="0">
                      <a:solidFill>
                        <a:schemeClr val="tx1"/>
                      </a:solidFill>
                    </a:rPr>
                    <a:t>thing-&gt;faces </a:t>
                  </a:r>
                  <a:r>
                    <a:rPr lang="ko-KR" altLang="en-US" sz="1800" dirty="0">
                      <a:solidFill>
                        <a:schemeClr val="tx1"/>
                      </a:solidFill>
                    </a:rPr>
                    <a:t>에 추가 </a:t>
                  </a: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1C3C95-481D-9AF7-B673-EA54C0F49380}"/>
                  </a:ext>
                </a:extLst>
              </p:cNvPr>
              <p:cNvSpPr txBox="1"/>
              <p:nvPr/>
            </p:nvSpPr>
            <p:spPr>
              <a:xfrm>
                <a:off x="8816460" y="6859794"/>
                <a:ext cx="26963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 err="1"/>
                  <a:t>File_load</a:t>
                </a:r>
                <a:r>
                  <a:rPr lang="en-US" altLang="ko-KR" sz="2000" b="1" dirty="0"/>
                  <a:t> </a:t>
                </a:r>
                <a:r>
                  <a:rPr lang="ko-KR" altLang="en-US" sz="2000" b="1" dirty="0"/>
                  <a:t>함수 변경</a:t>
                </a:r>
                <a:endParaRPr lang="en-US" altLang="ko-KR" sz="2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633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510"/>
    </mc:Choice>
    <mc:Fallback xmlns="">
      <p:transition advTm="2151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충돌 구현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두개의 오브젝트 사이의 거리를 측정하여 일정 거리 이하일 시 트리거 발생 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충돌 이벤트는 트리거의 상태에 따라 발생 유무를 결정함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5DA60C-555D-B867-6DE0-CC7F649B2425}"/>
              </a:ext>
            </a:extLst>
          </p:cNvPr>
          <p:cNvGrpSpPr/>
          <p:nvPr/>
        </p:nvGrpSpPr>
        <p:grpSpPr>
          <a:xfrm>
            <a:off x="751559" y="3240118"/>
            <a:ext cx="11936657" cy="3856657"/>
            <a:chOff x="1149497" y="3240118"/>
            <a:chExt cx="11936657" cy="38566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91D17-5328-9CAB-ED30-C6DD76E66DF8}"/>
                </a:ext>
              </a:extLst>
            </p:cNvPr>
            <p:cNvSpPr txBox="1"/>
            <p:nvPr/>
          </p:nvSpPr>
          <p:spPr>
            <a:xfrm>
              <a:off x="7271948" y="6696665"/>
              <a:ext cx="2696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트리거 함수 </a:t>
              </a:r>
              <a:endParaRPr lang="en-US" altLang="ko-KR" sz="20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BEB950-EA03-055E-BD77-FFC6081DD047}"/>
                </a:ext>
              </a:extLst>
            </p:cNvPr>
            <p:cNvSpPr txBox="1"/>
            <p:nvPr/>
          </p:nvSpPr>
          <p:spPr>
            <a:xfrm>
              <a:off x="10389776" y="6682547"/>
              <a:ext cx="2696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이벤트 함수</a:t>
              </a:r>
              <a:endParaRPr lang="en-US" altLang="ko-KR" sz="2000" b="1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4C2D850-4B60-CF2E-8B1A-1292DC961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6942" y="3240118"/>
              <a:ext cx="2946390" cy="3242374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21B9B9E-E1F8-927B-A914-009F39689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05266" y="3240118"/>
              <a:ext cx="1865398" cy="3177007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3D83190-5A12-40A3-008C-44CF812B5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807" t="24567" r="14828" b="26135"/>
            <a:stretch/>
          </p:blipFill>
          <p:spPr>
            <a:xfrm>
              <a:off x="1149497" y="3240528"/>
              <a:ext cx="4983674" cy="324196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8CFB1E-FB8D-9FE2-479F-256E159F92DF}"/>
                </a:ext>
              </a:extLst>
            </p:cNvPr>
            <p:cNvSpPr txBox="1"/>
            <p:nvPr/>
          </p:nvSpPr>
          <p:spPr>
            <a:xfrm>
              <a:off x="2293145" y="6682547"/>
              <a:ext cx="2696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원리 </a:t>
              </a:r>
              <a:endParaRPr lang="en-US" altLang="ko-KR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995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411"/>
    </mc:Choice>
    <mc:Fallback xmlns="">
      <p:transition advTm="1241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BC69C-4349-3892-0809-8DE16E87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400" dirty="0"/>
              <a:t>게임 소개 </a:t>
            </a:r>
          </a:p>
        </p:txBody>
      </p:sp>
    </p:spTree>
    <p:extLst>
      <p:ext uri="{BB962C8B-B14F-4D97-AF65-F5344CB8AC3E}">
        <p14:creationId xmlns:p14="http://schemas.microsoft.com/office/powerpoint/2010/main" val="425522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1"/>
    </mc:Choice>
    <mc:Fallback xmlns="">
      <p:transition spd="slow" advTm="225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볼록한 지형 이동 구현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볼록한 지형의 중심과 오브젝트 사이의 거리를 측정함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거리에 따른 높이를 보간 하여 오브젝트의 높이에 적용함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79D75B-F822-1C41-F689-77B630E06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75" t="9735" r="22584" b="9872"/>
          <a:stretch/>
        </p:blipFill>
        <p:spPr>
          <a:xfrm>
            <a:off x="11542823" y="4946263"/>
            <a:ext cx="1268182" cy="118349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8990CE1-28CC-A35C-331B-8B23F06D8B56}"/>
              </a:ext>
            </a:extLst>
          </p:cNvPr>
          <p:cNvGrpSpPr/>
          <p:nvPr/>
        </p:nvGrpSpPr>
        <p:grpSpPr>
          <a:xfrm>
            <a:off x="1761091" y="2855135"/>
            <a:ext cx="11525142" cy="4314489"/>
            <a:chOff x="1761091" y="2855135"/>
            <a:chExt cx="11525142" cy="4314489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415C143-9BD9-CD6C-A436-70AB839D8A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228" t="20495" r="5494" b="16526"/>
            <a:stretch/>
          </p:blipFill>
          <p:spPr>
            <a:xfrm>
              <a:off x="6405513" y="2855135"/>
              <a:ext cx="6880720" cy="350468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91D17-5328-9CAB-ED30-C6DD76E66DF8}"/>
                </a:ext>
              </a:extLst>
            </p:cNvPr>
            <p:cNvSpPr txBox="1"/>
            <p:nvPr/>
          </p:nvSpPr>
          <p:spPr>
            <a:xfrm>
              <a:off x="2239535" y="6769514"/>
              <a:ext cx="2696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코드  </a:t>
              </a:r>
              <a:endParaRPr lang="en-US" altLang="ko-KR" sz="200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4BEB950-EA03-055E-BD77-FFC6081DD047}"/>
                </a:ext>
              </a:extLst>
            </p:cNvPr>
            <p:cNvSpPr txBox="1"/>
            <p:nvPr/>
          </p:nvSpPr>
          <p:spPr>
            <a:xfrm>
              <a:off x="8757033" y="6769514"/>
              <a:ext cx="2696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구현 방법 </a:t>
              </a:r>
              <a:endParaRPr lang="en-US" altLang="ko-KR" sz="2000" b="1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074334A-1965-A5FA-C2C0-6C7967135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1091" y="3070033"/>
              <a:ext cx="3653265" cy="3533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106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093"/>
    </mc:Choice>
    <mc:Fallback xmlns="">
      <p:transition advTm="1109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8854341" y="6957807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키보드  </a:t>
            </a:r>
            <a:endParaRPr lang="en-US" altLang="ko-KR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34D95-5D29-A8B7-C223-577E16454477}"/>
              </a:ext>
            </a:extLst>
          </p:cNvPr>
          <p:cNvSpPr txBox="1"/>
          <p:nvPr/>
        </p:nvSpPr>
        <p:spPr>
          <a:xfrm>
            <a:off x="2124398" y="6957807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자동차 움직임 </a:t>
            </a:r>
            <a:endParaRPr lang="en-US" altLang="ko-KR" sz="20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EC9C10-1EAD-F8C0-8377-BA85B02CB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80" t="25814" r="14828" b="30818"/>
          <a:stretch/>
        </p:blipFill>
        <p:spPr>
          <a:xfrm>
            <a:off x="8323973" y="3124957"/>
            <a:ext cx="3757114" cy="37177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517045-C7C7-A94F-F0EB-A3068D1BEF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62" t="23306" r="44248" b="38527"/>
          <a:stretch/>
        </p:blipFill>
        <p:spPr>
          <a:xfrm>
            <a:off x="1137615" y="3124957"/>
            <a:ext cx="5172738" cy="37177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9A16670-4A5A-E61F-E809-7AB566A0E1D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자동차의 움직임 구현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자동차는 키보드를 통해 제자리 회전 및 앞 뒤 운동만 할 수 있음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자동차의 운동은 회전에 영향을 받음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6044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4126"/>
    </mc:Choice>
    <mc:Fallback xmlns="">
      <p:transition advTm="1412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8626570" y="6824739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발사 원리  </a:t>
            </a:r>
            <a:endParaRPr lang="en-US" altLang="ko-KR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34D95-5D29-A8B7-C223-577E16454477}"/>
              </a:ext>
            </a:extLst>
          </p:cNvPr>
          <p:cNvSpPr txBox="1"/>
          <p:nvPr/>
        </p:nvSpPr>
        <p:spPr>
          <a:xfrm>
            <a:off x="2124398" y="6824740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밀림 원리  </a:t>
            </a:r>
            <a:endParaRPr lang="en-US" altLang="ko-KR" sz="2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2F9352-B1EC-6B41-6187-ADAB26F0A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2" t="17111" r="45816" b="23737"/>
          <a:stretch/>
        </p:blipFill>
        <p:spPr>
          <a:xfrm>
            <a:off x="1621908" y="3144643"/>
            <a:ext cx="3736837" cy="34527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167461-7962-C365-D78A-B916F96DC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503" y="3144642"/>
            <a:ext cx="4730513" cy="34527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12375D4-98D3-9ADE-95DB-EFD257340CD2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공의 밀림</a:t>
            </a:r>
            <a:r>
              <a:rPr lang="en-US" altLang="ko-KR" sz="3000" dirty="0"/>
              <a:t> </a:t>
            </a:r>
            <a:r>
              <a:rPr lang="ko-KR" altLang="en-US" sz="3000" dirty="0"/>
              <a:t>및 발사</a:t>
            </a:r>
            <a:r>
              <a:rPr lang="en-US" altLang="ko-KR" sz="3000" dirty="0"/>
              <a:t>(Shoot) </a:t>
            </a:r>
            <a:r>
              <a:rPr lang="ko-KR" altLang="en-US" sz="3000" dirty="0"/>
              <a:t>이벤트 구현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자동차와 공이 충돌 시 </a:t>
            </a:r>
            <a:r>
              <a:rPr lang="ko-KR" alt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공의 위치</a:t>
            </a:r>
            <a:r>
              <a:rPr lang="ko-KR" altLang="en-US" sz="2400" b="1" dirty="0">
                <a:sym typeface="Wingdings" panose="05000000000000000000" pitchFamily="2" charset="2"/>
              </a:rPr>
              <a:t>에 자동차의 속도만큼 더하여 밀림 현상 발생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‘f’</a:t>
            </a:r>
            <a:r>
              <a:rPr lang="ko-KR" altLang="en-US" sz="2400" b="1" dirty="0">
                <a:sym typeface="Wingdings" panose="05000000000000000000" pitchFamily="2" charset="2"/>
              </a:rPr>
              <a:t>를 누를 시 </a:t>
            </a:r>
            <a:r>
              <a:rPr lang="ko-KR" alt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공의 속도</a:t>
            </a:r>
            <a:r>
              <a:rPr lang="ko-KR" altLang="en-US" sz="2400" b="1" dirty="0">
                <a:sym typeface="Wingdings" panose="05000000000000000000" pitchFamily="2" charset="2"/>
              </a:rPr>
              <a:t>에 자동차의 속도만큼 입력 되어 공이 발사됨 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750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742"/>
    </mc:Choice>
    <mc:Fallback xmlns="">
      <p:transition advTm="1374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공튀기기 이벤트 구현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부딪치는 영역에 따라 속도의 방향을 조정하여 공이 튕겨지는 현상을 발생시킴 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‘Shoot’ </a:t>
            </a:r>
            <a:r>
              <a:rPr lang="ko-KR" altLang="en-US" sz="2400" b="1" dirty="0">
                <a:sym typeface="Wingdings" panose="05000000000000000000" pitchFamily="2" charset="2"/>
              </a:rPr>
              <a:t>상태일 때만 </a:t>
            </a:r>
            <a:r>
              <a:rPr lang="ko-KR" altLang="en-US" sz="2400" b="1" dirty="0" err="1">
                <a:sym typeface="Wingdings" panose="05000000000000000000" pitchFamily="2" charset="2"/>
              </a:rPr>
              <a:t>공튀기기</a:t>
            </a:r>
            <a:r>
              <a:rPr lang="ko-KR" altLang="en-US" sz="2400" b="1" dirty="0">
                <a:sym typeface="Wingdings" panose="05000000000000000000" pitchFamily="2" charset="2"/>
              </a:rPr>
              <a:t> 이벤트가 발생하도록 함 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91AF19-96EF-3AEE-C6F5-8C65130C0F6C}"/>
              </a:ext>
            </a:extLst>
          </p:cNvPr>
          <p:cNvGrpSpPr/>
          <p:nvPr/>
        </p:nvGrpSpPr>
        <p:grpSpPr>
          <a:xfrm>
            <a:off x="1497030" y="2974667"/>
            <a:ext cx="10546287" cy="4360948"/>
            <a:chOff x="1497030" y="2974667"/>
            <a:chExt cx="10546287" cy="43609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D91D17-5328-9CAB-ED30-C6DD76E66DF8}"/>
                </a:ext>
              </a:extLst>
            </p:cNvPr>
            <p:cNvSpPr txBox="1"/>
            <p:nvPr/>
          </p:nvSpPr>
          <p:spPr>
            <a:xfrm>
              <a:off x="8432476" y="6935505"/>
              <a:ext cx="2696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영역  </a:t>
              </a:r>
              <a:endParaRPr lang="en-US" altLang="ko-KR" sz="2000" b="1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5495D5A-FCCD-6ABC-1938-E3758B2B8D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4422" t="10946" r="9169" b="19348"/>
            <a:stretch/>
          </p:blipFill>
          <p:spPr>
            <a:xfrm>
              <a:off x="1497030" y="2977649"/>
              <a:ext cx="4174863" cy="3919103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6C34D95-5D29-A8B7-C223-577E16454477}"/>
                </a:ext>
              </a:extLst>
            </p:cNvPr>
            <p:cNvSpPr txBox="1"/>
            <p:nvPr/>
          </p:nvSpPr>
          <p:spPr>
            <a:xfrm>
              <a:off x="2124398" y="6935505"/>
              <a:ext cx="2696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반사 원리  </a:t>
              </a:r>
              <a:endParaRPr lang="en-US" altLang="ko-KR" sz="2000" b="1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3DEB787-7330-DDA0-5E6E-29E1F222E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596"/>
            <a:stretch/>
          </p:blipFill>
          <p:spPr>
            <a:xfrm>
              <a:off x="7518014" y="2974667"/>
              <a:ext cx="4525303" cy="376139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068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412"/>
    </mc:Choice>
    <mc:Fallback xmlns="">
      <p:transition advTm="941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14664-02C2-6B36-42B2-EFBA5B09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/>
              <a:t>ZED </a:t>
            </a:r>
            <a:r>
              <a:rPr lang="ko-KR" altLang="en-US" sz="4400" dirty="0"/>
              <a:t>카메라 활용 </a:t>
            </a:r>
          </a:p>
        </p:txBody>
      </p:sp>
    </p:spTree>
    <p:extLst>
      <p:ext uri="{BB962C8B-B14F-4D97-AF65-F5344CB8AC3E}">
        <p14:creationId xmlns:p14="http://schemas.microsoft.com/office/powerpoint/2010/main" val="310851025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 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카메라 선정 과정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현실 환경과 인터랙션이 가능하도록 주변 공간을 인식하는 것이 목표</a:t>
            </a:r>
            <a:endParaRPr lang="en-US" altLang="ko-K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en-US" altLang="ko-KR" sz="2400" b="1" u="sng" dirty="0">
                <a:sym typeface="Wingdings" panose="05000000000000000000" pitchFamily="2" charset="2"/>
              </a:rPr>
              <a:t>Depth</a:t>
            </a:r>
            <a:r>
              <a:rPr lang="ko-KR" altLang="en-US" sz="2400" b="1" u="sng" dirty="0">
                <a:sym typeface="Wingdings" panose="05000000000000000000" pitchFamily="2" charset="2"/>
              </a:rPr>
              <a:t>를 인식</a:t>
            </a:r>
            <a:r>
              <a:rPr lang="ko-KR" altLang="en-US" sz="2400" b="1" dirty="0">
                <a:sym typeface="Wingdings" panose="05000000000000000000" pitchFamily="2" charset="2"/>
              </a:rPr>
              <a:t>할 수 있고 </a:t>
            </a:r>
            <a:r>
              <a:rPr lang="en-US" altLang="ko-KR" sz="2400" b="1" u="sng" dirty="0">
                <a:sym typeface="Wingdings" panose="05000000000000000000" pitchFamily="2" charset="2"/>
              </a:rPr>
              <a:t>OpenGL</a:t>
            </a:r>
            <a:r>
              <a:rPr lang="en-US" altLang="ko-KR" sz="2400" b="1" dirty="0">
                <a:sym typeface="Wingdings" panose="05000000000000000000" pitchFamily="2" charset="2"/>
              </a:rPr>
              <a:t> </a:t>
            </a:r>
            <a:r>
              <a:rPr lang="ko-KR" altLang="en-US" sz="2400" b="1" dirty="0">
                <a:sym typeface="Wingdings" panose="05000000000000000000" pitchFamily="2" charset="2"/>
              </a:rPr>
              <a:t>예제가 있는 </a:t>
            </a:r>
            <a:r>
              <a:rPr lang="en-US" altLang="ko-KR" sz="2400" b="1" dirty="0">
                <a:sym typeface="Wingdings" panose="05000000000000000000" pitchFamily="2" charset="2"/>
              </a:rPr>
              <a:t>stereo camera</a:t>
            </a:r>
            <a:r>
              <a:rPr lang="ko-KR" altLang="en-US" sz="2400" b="1" dirty="0">
                <a:sym typeface="Wingdings" panose="05000000000000000000" pitchFamily="2" charset="2"/>
              </a:rPr>
              <a:t>인 </a:t>
            </a:r>
            <a:r>
              <a:rPr lang="en-US" altLang="ko-KR" sz="2400" b="1" dirty="0">
                <a:sym typeface="Wingdings" panose="05000000000000000000" pitchFamily="2" charset="2"/>
              </a:rPr>
              <a:t>ZED </a:t>
            </a:r>
            <a:r>
              <a:rPr lang="ko-KR" altLang="en-US" sz="2400" b="1" dirty="0">
                <a:sym typeface="Wingdings" panose="05000000000000000000" pitchFamily="2" charset="2"/>
              </a:rPr>
              <a:t>사용 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marL="359986" lvl="1" indent="0" fontAlgn="base">
              <a:lnSpc>
                <a:spcPct val="125000"/>
              </a:lnSpc>
              <a:buNone/>
            </a:pPr>
            <a:endParaRPr lang="en-US" altLang="ko-KR" sz="2400" b="1" dirty="0">
              <a:sym typeface="Wingdings" panose="05000000000000000000" pitchFamily="2" charset="2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734E8F-D46B-6558-3236-FB7E0E50FA78}"/>
              </a:ext>
            </a:extLst>
          </p:cNvPr>
          <p:cNvGrpSpPr/>
          <p:nvPr/>
        </p:nvGrpSpPr>
        <p:grpSpPr>
          <a:xfrm>
            <a:off x="710544" y="2980488"/>
            <a:ext cx="12018687" cy="4532114"/>
            <a:chOff x="852284" y="2980488"/>
            <a:chExt cx="12018687" cy="453211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A4C5251-9D03-58C7-B8E4-FADE233A65D1}"/>
                </a:ext>
              </a:extLst>
            </p:cNvPr>
            <p:cNvGrpSpPr/>
            <p:nvPr/>
          </p:nvGrpSpPr>
          <p:grpSpPr>
            <a:xfrm>
              <a:off x="852284" y="2987949"/>
              <a:ext cx="7018890" cy="4495518"/>
              <a:chOff x="852284" y="2987949"/>
              <a:chExt cx="7018890" cy="449551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EFE44105-4A7F-F589-672A-757079157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46" r="19654"/>
              <a:stretch/>
            </p:blipFill>
            <p:spPr>
              <a:xfrm>
                <a:off x="852284" y="2987949"/>
                <a:ext cx="7018890" cy="4028949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1CAC3D-45B9-5ABE-621E-DF378C21F3CC}"/>
                  </a:ext>
                </a:extLst>
              </p:cNvPr>
              <p:cNvSpPr txBox="1"/>
              <p:nvPr/>
            </p:nvSpPr>
            <p:spPr>
              <a:xfrm>
                <a:off x="3013540" y="7083357"/>
                <a:ext cx="26963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ZED Integrations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B1F8747B-2C9D-A1F9-8E3E-08FC93ED57F9}"/>
                </a:ext>
              </a:extLst>
            </p:cNvPr>
            <p:cNvGrpSpPr/>
            <p:nvPr/>
          </p:nvGrpSpPr>
          <p:grpSpPr>
            <a:xfrm>
              <a:off x="8318500" y="2980488"/>
              <a:ext cx="4552471" cy="4532114"/>
              <a:chOff x="8318500" y="2980488"/>
              <a:chExt cx="4552471" cy="453211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20CFAB2-EE5B-6E24-92A3-F9F4B7AD8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8500" y="2980488"/>
                <a:ext cx="4552471" cy="404387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3508F2-60EA-CA03-BDFC-3C3E4990A781}"/>
                  </a:ext>
                </a:extLst>
              </p:cNvPr>
              <p:cNvSpPr txBox="1"/>
              <p:nvPr/>
            </p:nvSpPr>
            <p:spPr>
              <a:xfrm>
                <a:off x="9246546" y="7112492"/>
                <a:ext cx="26963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/>
                  <a:t>ZED Samples</a:t>
                </a:r>
                <a:endParaRPr lang="en-US" altLang="ko-KR" sz="2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8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en-US" altLang="ko-KR" sz="3000" dirty="0"/>
              <a:t>ZED</a:t>
            </a:r>
            <a:r>
              <a:rPr lang="ko-KR" altLang="en-US" sz="3000" dirty="0"/>
              <a:t> </a:t>
            </a:r>
            <a:r>
              <a:rPr lang="en-US" altLang="ko-KR" sz="3000" dirty="0"/>
              <a:t>OpenGL</a:t>
            </a:r>
            <a:r>
              <a:rPr lang="ko-KR" altLang="en-US" sz="3000" dirty="0"/>
              <a:t> 예제 분석 및 활용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카메라가 출력하는 화면을 </a:t>
            </a:r>
            <a:r>
              <a:rPr lang="en-US" altLang="ko-KR" sz="2400" b="1" dirty="0">
                <a:sym typeface="Wingdings" panose="05000000000000000000" pitchFamily="2" charset="2"/>
              </a:rPr>
              <a:t>2D Texture</a:t>
            </a:r>
            <a:r>
              <a:rPr lang="ko-KR" altLang="en-US" sz="2400" b="1" dirty="0">
                <a:sym typeface="Wingdings" panose="05000000000000000000" pitchFamily="2" charset="2"/>
              </a:rPr>
              <a:t>로 </a:t>
            </a:r>
            <a:r>
              <a:rPr lang="en-US" altLang="ko-KR" sz="2400" b="1" dirty="0">
                <a:sym typeface="Wingdings" panose="05000000000000000000" pitchFamily="2" charset="2"/>
              </a:rPr>
              <a:t>OpenGL</a:t>
            </a:r>
            <a:r>
              <a:rPr lang="ko-KR" altLang="en-US" sz="2400" b="1" dirty="0">
                <a:sym typeface="Wingdings" panose="05000000000000000000" pitchFamily="2" charset="2"/>
              </a:rPr>
              <a:t>에 </a:t>
            </a:r>
            <a:r>
              <a:rPr lang="ko-KR" altLang="en-US" sz="2400" b="1" dirty="0" err="1">
                <a:sym typeface="Wingdings" panose="05000000000000000000" pitchFamily="2" charset="2"/>
              </a:rPr>
              <a:t>랜더링함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2D Texture</a:t>
            </a:r>
            <a:r>
              <a:rPr lang="ko-KR" altLang="en-US" sz="2400" b="1" dirty="0">
                <a:sym typeface="Wingdings" panose="05000000000000000000" pitchFamily="2" charset="2"/>
              </a:rPr>
              <a:t>를 바탕으로 </a:t>
            </a:r>
            <a:r>
              <a:rPr lang="ko-KR" altLang="en-US" sz="2400" b="1" u="sng" dirty="0">
                <a:sym typeface="Wingdings" panose="05000000000000000000" pitchFamily="2" charset="2"/>
              </a:rPr>
              <a:t>원하는 좌표에 </a:t>
            </a:r>
            <a:r>
              <a:rPr lang="en-US" altLang="ko-KR" sz="2400" b="1" u="sng" dirty="0">
                <a:sym typeface="Wingdings" panose="05000000000000000000" pitchFamily="2" charset="2"/>
              </a:rPr>
              <a:t>3D </a:t>
            </a:r>
            <a:r>
              <a:rPr lang="ko-KR" altLang="en-US" sz="2400" b="1" u="sng" dirty="0">
                <a:sym typeface="Wingdings" panose="05000000000000000000" pitchFamily="2" charset="2"/>
              </a:rPr>
              <a:t>물체를 랜더링 하는데 어려움</a:t>
            </a:r>
            <a:endParaRPr lang="en-US" altLang="ko-KR" sz="2400" b="1" u="sng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F8AF17-7F62-A10D-8BB5-549BA096B5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64" r="-1"/>
          <a:stretch/>
        </p:blipFill>
        <p:spPr>
          <a:xfrm>
            <a:off x="523186" y="3077032"/>
            <a:ext cx="12393403" cy="36293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FEF629-5026-CC8B-13A5-EF81E604D84C}"/>
              </a:ext>
            </a:extLst>
          </p:cNvPr>
          <p:cNvSpPr txBox="1"/>
          <p:nvPr/>
        </p:nvSpPr>
        <p:spPr>
          <a:xfrm>
            <a:off x="2111698" y="6974089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/>
              <a:t>좌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영상출력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14011-2E8B-C38C-AE60-FF0B8631DAE6}"/>
              </a:ext>
            </a:extLst>
          </p:cNvPr>
          <p:cNvSpPr txBox="1"/>
          <p:nvPr/>
        </p:nvSpPr>
        <p:spPr>
          <a:xfrm>
            <a:off x="8406028" y="6974089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(</a:t>
            </a:r>
            <a:r>
              <a:rPr lang="ko-KR" altLang="en-US" sz="2000" b="1" dirty="0"/>
              <a:t>우</a:t>
            </a:r>
            <a:r>
              <a:rPr lang="en-US" altLang="ko-KR" sz="2000" b="1" dirty="0"/>
              <a:t>) depth</a:t>
            </a:r>
            <a:r>
              <a:rPr lang="ko-KR" altLang="en-US" sz="2000" b="1" dirty="0"/>
              <a:t>영상출력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61984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평면 인식 후 </a:t>
            </a:r>
            <a:r>
              <a:rPr lang="en-US" altLang="ko-KR" sz="3000" dirty="0"/>
              <a:t>3D </a:t>
            </a:r>
            <a:r>
              <a:rPr lang="ko-KR" altLang="en-US" sz="3000" dirty="0"/>
              <a:t>객체 랜더링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Plane Detection Sample </a:t>
            </a:r>
            <a:r>
              <a:rPr lang="ko-KR" altLang="en-US" sz="2400" b="1" dirty="0">
                <a:sym typeface="Wingdings" panose="05000000000000000000" pitchFamily="2" charset="2"/>
              </a:rPr>
              <a:t>코드를 활용함 </a:t>
            </a:r>
            <a:r>
              <a:rPr lang="en-US" altLang="ko-KR" sz="2400" b="1" dirty="0"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sym typeface="Wingdings" panose="05000000000000000000" pitchFamily="2" charset="2"/>
              </a:rPr>
              <a:t>평면 인식 후 </a:t>
            </a:r>
            <a:r>
              <a:rPr lang="en-US" altLang="ko-KR" sz="2400" b="1" dirty="0">
                <a:sym typeface="Wingdings" panose="05000000000000000000" pitchFamily="2" charset="2"/>
              </a:rPr>
              <a:t>mesh </a:t>
            </a:r>
            <a:r>
              <a:rPr lang="ko-KR" altLang="en-US" sz="2400" b="1" dirty="0">
                <a:sym typeface="Wingdings" panose="05000000000000000000" pitchFamily="2" charset="2"/>
              </a:rPr>
              <a:t>형태로 나타내 줌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ZED API</a:t>
            </a:r>
            <a:r>
              <a:rPr lang="ko-KR" altLang="en-US" sz="2400" b="1" dirty="0">
                <a:sym typeface="Wingdings" panose="05000000000000000000" pitchFamily="2" charset="2"/>
              </a:rPr>
              <a:t>를 추가하여 </a:t>
            </a: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Transform 4x4 </a:t>
            </a:r>
            <a:r>
              <a:rPr lang="ko-KR" alt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행렬을 통해 </a:t>
            </a: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position, rotation </a:t>
            </a:r>
            <a:r>
              <a:rPr lang="ko-KR" alt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값 알아냄</a:t>
            </a:r>
            <a:endParaRPr lang="en-US" altLang="ko-K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2D Texture</a:t>
            </a:r>
            <a:r>
              <a:rPr lang="ko-KR" altLang="en-US" sz="2400" b="1" dirty="0">
                <a:sym typeface="Wingdings" panose="05000000000000000000" pitchFamily="2" charset="2"/>
              </a:rPr>
              <a:t>를 바탕으로 </a:t>
            </a:r>
            <a:r>
              <a:rPr lang="ko-KR" altLang="en-US" sz="2400" b="1" u="sng" dirty="0">
                <a:sym typeface="Wingdings" panose="05000000000000000000" pitchFamily="2" charset="2"/>
              </a:rPr>
              <a:t>원하는 좌표에 </a:t>
            </a:r>
            <a:r>
              <a:rPr lang="en-US" altLang="ko-KR" sz="2400" b="1" u="sng" dirty="0">
                <a:sym typeface="Wingdings" panose="05000000000000000000" pitchFamily="2" charset="2"/>
              </a:rPr>
              <a:t>3D </a:t>
            </a:r>
            <a:r>
              <a:rPr lang="ko-KR" altLang="en-US" sz="2400" b="1" u="sng" dirty="0">
                <a:sym typeface="Wingdings" panose="05000000000000000000" pitchFamily="2" charset="2"/>
              </a:rPr>
              <a:t>물체를 랜더링 하는데 어려움</a:t>
            </a:r>
            <a:endParaRPr lang="en-US" altLang="ko-KR" sz="2400" b="1" u="sng" dirty="0">
              <a:sym typeface="Wingdings" panose="05000000000000000000" pitchFamily="2" charset="2"/>
            </a:endParaRPr>
          </a:p>
        </p:txBody>
      </p:sp>
      <p:pic>
        <p:nvPicPr>
          <p:cNvPr id="4" name="그림 3" descr="텍스트, 모니터, 컴퓨터, 전자기기이(가) 표시된 사진&#10;&#10;자동 생성된 설명">
            <a:extLst>
              <a:ext uri="{FF2B5EF4-FFF2-40B4-BE49-F238E27FC236}">
                <a16:creationId xmlns:a16="http://schemas.microsoft.com/office/drawing/2014/main" id="{98F9019B-20FB-DB21-3448-8C3EB211DF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" t="7987" r="77995" b="46270"/>
          <a:stretch/>
        </p:blipFill>
        <p:spPr>
          <a:xfrm>
            <a:off x="175437" y="3519749"/>
            <a:ext cx="2246818" cy="32669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C9B6DF-6FBB-B16F-6D7C-83B73A4D8013}"/>
              </a:ext>
            </a:extLst>
          </p:cNvPr>
          <p:cNvSpPr txBox="1"/>
          <p:nvPr/>
        </p:nvSpPr>
        <p:spPr>
          <a:xfrm>
            <a:off x="440144" y="6899736"/>
            <a:ext cx="1717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/>
              <a:t>위치값</a:t>
            </a:r>
            <a:r>
              <a:rPr lang="ko-KR" altLang="en-US" sz="2000" b="1" dirty="0"/>
              <a:t> 출력</a:t>
            </a:r>
            <a:endParaRPr lang="en-US" altLang="ko-KR" sz="20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7CD7C71-4310-8673-ED41-8AD7B21EBA21}"/>
              </a:ext>
            </a:extLst>
          </p:cNvPr>
          <p:cNvGrpSpPr/>
          <p:nvPr/>
        </p:nvGrpSpPr>
        <p:grpSpPr>
          <a:xfrm>
            <a:off x="2738955" y="3519749"/>
            <a:ext cx="5532335" cy="3780097"/>
            <a:chOff x="2732605" y="3672149"/>
            <a:chExt cx="5532335" cy="3780097"/>
          </a:xfrm>
        </p:grpSpPr>
        <p:pic>
          <p:nvPicPr>
            <p:cNvPr id="5" name="그림 4" descr="텍스트, 모니터, 컴퓨터, 전자기기이(가) 표시된 사진&#10;&#10;자동 생성된 설명">
              <a:extLst>
                <a:ext uri="{FF2B5EF4-FFF2-40B4-BE49-F238E27FC236}">
                  <a16:creationId xmlns:a16="http://schemas.microsoft.com/office/drawing/2014/main" id="{DEB92BBC-B358-D060-C0A8-C3631B3C5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2" t="11159" r="10319" b="20227"/>
            <a:stretch/>
          </p:blipFill>
          <p:spPr>
            <a:xfrm>
              <a:off x="2732605" y="3672149"/>
              <a:ext cx="5532335" cy="32669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920C5F-180A-20F4-228D-BB2BEB72BE21}"/>
                </a:ext>
              </a:extLst>
            </p:cNvPr>
            <p:cNvSpPr txBox="1"/>
            <p:nvPr/>
          </p:nvSpPr>
          <p:spPr>
            <a:xfrm>
              <a:off x="4516807" y="7052136"/>
              <a:ext cx="1963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/>
                <a:t>수평 평면 인식</a:t>
              </a:r>
              <a:endParaRPr lang="en-US" altLang="ko-KR" sz="2000" b="1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5A2D29D-38B2-D49D-56B7-D22D5BAE2C64}"/>
              </a:ext>
            </a:extLst>
          </p:cNvPr>
          <p:cNvGrpSpPr/>
          <p:nvPr/>
        </p:nvGrpSpPr>
        <p:grpSpPr>
          <a:xfrm>
            <a:off x="8626089" y="3519749"/>
            <a:ext cx="4638248" cy="3780097"/>
            <a:chOff x="8619739" y="3672149"/>
            <a:chExt cx="4638248" cy="3780097"/>
          </a:xfrm>
        </p:grpSpPr>
        <p:pic>
          <p:nvPicPr>
            <p:cNvPr id="9" name="그림 8" descr="텍스트, 모니터, 실내, 전자기기이(가) 표시된 사진&#10;&#10;자동 생성된 설명">
              <a:extLst>
                <a:ext uri="{FF2B5EF4-FFF2-40B4-BE49-F238E27FC236}">
                  <a16:creationId xmlns:a16="http://schemas.microsoft.com/office/drawing/2014/main" id="{468A7EBB-8838-0067-5D05-1A448938D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5" t="12264" r="12969" b="19698"/>
            <a:stretch/>
          </p:blipFill>
          <p:spPr>
            <a:xfrm>
              <a:off x="8619739" y="3672149"/>
              <a:ext cx="4638248" cy="32669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DF9C9-4F80-07A4-2E05-12FA1A143CC4}"/>
                </a:ext>
              </a:extLst>
            </p:cNvPr>
            <p:cNvSpPr txBox="1"/>
            <p:nvPr/>
          </p:nvSpPr>
          <p:spPr>
            <a:xfrm>
              <a:off x="9956898" y="7052136"/>
              <a:ext cx="19639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/>
                <a:t>수직 </a:t>
              </a:r>
              <a:r>
                <a:rPr lang="ko-KR" altLang="en-US" sz="2000" b="1" dirty="0"/>
                <a:t>평면 인식</a:t>
              </a:r>
              <a:endParaRPr lang="en-US" altLang="ko-KR" sz="2000" b="1" dirty="0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4136CFF2-AF4B-17D8-E47F-A745CCE304E0}"/>
              </a:ext>
            </a:extLst>
          </p:cNvPr>
          <p:cNvSpPr/>
          <p:nvPr/>
        </p:nvSpPr>
        <p:spPr>
          <a:xfrm>
            <a:off x="10439400" y="4707005"/>
            <a:ext cx="774700" cy="7747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965861B-8002-279B-2A02-EDD6C42E58D0}"/>
              </a:ext>
            </a:extLst>
          </p:cNvPr>
          <p:cNvSpPr/>
          <p:nvPr/>
        </p:nvSpPr>
        <p:spPr>
          <a:xfrm>
            <a:off x="4889500" y="5029200"/>
            <a:ext cx="3238500" cy="16256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53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en-US" altLang="ko-KR" sz="3000" dirty="0"/>
              <a:t>Depth </a:t>
            </a:r>
            <a:r>
              <a:rPr lang="ko-KR" altLang="en-US" sz="3000" dirty="0"/>
              <a:t>값 활용하여 </a:t>
            </a:r>
            <a:r>
              <a:rPr lang="en-US" altLang="ko-KR" sz="3000" dirty="0"/>
              <a:t>Point Cloud</a:t>
            </a:r>
            <a:r>
              <a:rPr lang="ko-KR" altLang="en-US" sz="3000" dirty="0"/>
              <a:t>에 물체</a:t>
            </a:r>
            <a:r>
              <a:rPr lang="en-US" altLang="ko-KR" sz="3000" dirty="0"/>
              <a:t> </a:t>
            </a:r>
            <a:r>
              <a:rPr lang="ko-KR" altLang="en-US" sz="3000" dirty="0"/>
              <a:t>랜더링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ZED API</a:t>
            </a:r>
            <a:r>
              <a:rPr lang="ko-KR" altLang="en-US" sz="2400" b="1" dirty="0">
                <a:sym typeface="Wingdings" panose="05000000000000000000" pitchFamily="2" charset="2"/>
              </a:rPr>
              <a:t>를 활용하여 </a:t>
            </a:r>
            <a:r>
              <a:rPr lang="ko-KR" alt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특정 좌표 값의 </a:t>
            </a:r>
            <a:r>
              <a:rPr lang="en-US" altLang="ko-KR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Depth </a:t>
            </a:r>
            <a:r>
              <a:rPr lang="ko-KR" alt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값 출력 성공 </a:t>
            </a:r>
            <a:endParaRPr lang="en-US" altLang="ko-KR" sz="2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OpenGL </a:t>
            </a:r>
            <a:r>
              <a:rPr lang="ko-KR" altLang="en-US" sz="2400" b="1" dirty="0">
                <a:sym typeface="Wingdings" panose="05000000000000000000" pitchFamily="2" charset="2"/>
              </a:rPr>
              <a:t>기반 </a:t>
            </a:r>
            <a:r>
              <a:rPr lang="en-US" altLang="ko-KR" sz="2400" b="1" dirty="0">
                <a:sym typeface="Wingdings" panose="05000000000000000000" pitchFamily="2" charset="2"/>
              </a:rPr>
              <a:t>GLViewer </a:t>
            </a:r>
            <a:r>
              <a:rPr lang="ko-KR" altLang="en-US" sz="2400" b="1" dirty="0">
                <a:sym typeface="Wingdings" panose="05000000000000000000" pitchFamily="2" charset="2"/>
              </a:rPr>
              <a:t>헤더 사용하여 </a:t>
            </a:r>
            <a:r>
              <a:rPr lang="en-US" altLang="ko-KR" sz="2400" b="1" dirty="0">
                <a:sym typeface="Wingdings" panose="05000000000000000000" pitchFamily="2" charset="2"/>
              </a:rPr>
              <a:t>Point Cloud</a:t>
            </a:r>
            <a:r>
              <a:rPr lang="ko-KR" altLang="en-US" sz="2400" b="1" dirty="0">
                <a:sym typeface="Wingdings" panose="05000000000000000000" pitchFamily="2" charset="2"/>
              </a:rPr>
              <a:t>를</a:t>
            </a:r>
            <a:r>
              <a:rPr lang="en-US" altLang="ko-KR" sz="2400" b="1" dirty="0">
                <a:sym typeface="Wingdings" panose="05000000000000000000" pitchFamily="2" charset="2"/>
              </a:rPr>
              <a:t> 3</a:t>
            </a:r>
            <a:r>
              <a:rPr lang="ko-KR" altLang="en-US" sz="2400" b="1" dirty="0">
                <a:sym typeface="Wingdings" panose="05000000000000000000" pitchFamily="2" charset="2"/>
              </a:rPr>
              <a:t>차원 공간 상에 랜더링하는 </a:t>
            </a:r>
            <a:r>
              <a:rPr lang="en-US" altLang="ko-KR" sz="2400" b="1" dirty="0">
                <a:sym typeface="Wingdings" panose="05000000000000000000" pitchFamily="2" charset="2"/>
              </a:rPr>
              <a:t>Sample </a:t>
            </a:r>
            <a:r>
              <a:rPr lang="ko-KR" altLang="en-US" sz="2400" b="1" dirty="0">
                <a:sym typeface="Wingdings" panose="05000000000000000000" pitchFamily="2" charset="2"/>
              </a:rPr>
              <a:t>코드 활용</a:t>
            </a:r>
            <a:r>
              <a:rPr lang="en-US" altLang="ko-KR" sz="2400" b="1" dirty="0">
                <a:sym typeface="Wingdings" panose="05000000000000000000" pitchFamily="2" charset="2"/>
              </a:rPr>
              <a:t>, CUDA</a:t>
            </a:r>
            <a:r>
              <a:rPr lang="ko-KR" altLang="en-US" sz="2400" b="1" dirty="0">
                <a:sym typeface="Wingdings" panose="05000000000000000000" pitchFamily="2" charset="2"/>
              </a:rPr>
              <a:t>를 통한 병렬 처리 </a:t>
            </a:r>
            <a:r>
              <a:rPr lang="en-US" altLang="ko-KR" sz="2400" b="1" dirty="0">
                <a:sym typeface="Wingdings" panose="05000000000000000000" pitchFamily="2" charset="2"/>
              </a:rPr>
              <a:t> </a:t>
            </a:r>
            <a:r>
              <a:rPr lang="en-US" altLang="ko-KR" sz="2400" b="1" u="sng" dirty="0">
                <a:sym typeface="Wingdings" panose="05000000000000000000" pitchFamily="2" charset="2"/>
              </a:rPr>
              <a:t>Depth </a:t>
            </a:r>
            <a:r>
              <a:rPr lang="ko-KR" altLang="en-US" sz="2400" b="1" u="sng" dirty="0">
                <a:sym typeface="Wingdings" panose="05000000000000000000" pitchFamily="2" charset="2"/>
              </a:rPr>
              <a:t>값 센싱 불가</a:t>
            </a:r>
            <a:endParaRPr lang="en-US" altLang="ko-KR" sz="2400" b="1" u="sng" dirty="0">
              <a:sym typeface="Wingdings" panose="05000000000000000000" pitchFamily="2" charset="2"/>
            </a:endParaRPr>
          </a:p>
          <a:p>
            <a:pPr marL="359986" lvl="1" indent="0" fontAlgn="base">
              <a:lnSpc>
                <a:spcPct val="125000"/>
              </a:lnSpc>
              <a:buNone/>
            </a:pPr>
            <a:endParaRPr lang="en-US" altLang="ko-KR" sz="2400" b="1" dirty="0">
              <a:sym typeface="Wingdings" panose="05000000000000000000" pitchFamily="2" charset="2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2A5627-8021-87C5-6B4E-38D876179DE2}"/>
              </a:ext>
            </a:extLst>
          </p:cNvPr>
          <p:cNvGrpSpPr/>
          <p:nvPr/>
        </p:nvGrpSpPr>
        <p:grpSpPr>
          <a:xfrm>
            <a:off x="1562551" y="3360539"/>
            <a:ext cx="10314673" cy="4202602"/>
            <a:chOff x="1193800" y="3360539"/>
            <a:chExt cx="10314673" cy="420260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A5EA09F-2C74-BEAF-CC9D-6C44C369A91D}"/>
                </a:ext>
              </a:extLst>
            </p:cNvPr>
            <p:cNvGrpSpPr/>
            <p:nvPr/>
          </p:nvGrpSpPr>
          <p:grpSpPr>
            <a:xfrm>
              <a:off x="1193800" y="3360539"/>
              <a:ext cx="3329950" cy="4202602"/>
              <a:chOff x="1193800" y="3360539"/>
              <a:chExt cx="3329950" cy="4202602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C5F1DEC-27EB-51E6-454F-47C59E01C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3800" y="3360539"/>
                <a:ext cx="3329950" cy="3835860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CCE2B-1608-E60B-021F-4BC1675854C4}"/>
                  </a:ext>
                </a:extLst>
              </p:cNvPr>
              <p:cNvSpPr txBox="1"/>
              <p:nvPr/>
            </p:nvSpPr>
            <p:spPr>
              <a:xfrm>
                <a:off x="1763312" y="7163031"/>
                <a:ext cx="21909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Depth</a:t>
                </a:r>
                <a:r>
                  <a:rPr lang="ko-KR" altLang="en-US" sz="2000" b="1" dirty="0"/>
                  <a:t>값 출력</a:t>
                </a:r>
                <a:endParaRPr lang="en-US" altLang="ko-KR" sz="2000" b="1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D046C68-C285-313D-4BBE-38FB9899B93A}"/>
                </a:ext>
              </a:extLst>
            </p:cNvPr>
            <p:cNvGrpSpPr/>
            <p:nvPr/>
          </p:nvGrpSpPr>
          <p:grpSpPr>
            <a:xfrm>
              <a:off x="5982385" y="3392312"/>
              <a:ext cx="5526088" cy="4170829"/>
              <a:chOff x="5982385" y="3392312"/>
              <a:chExt cx="5526088" cy="4170829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0A0E9802-093B-57EF-F406-9CFFA95D0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850"/>
              <a:stretch/>
            </p:blipFill>
            <p:spPr>
              <a:xfrm>
                <a:off x="5982385" y="3392312"/>
                <a:ext cx="5526088" cy="3772315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36D23E-BF8A-FA65-CD03-A878C013D319}"/>
                  </a:ext>
                </a:extLst>
              </p:cNvPr>
              <p:cNvSpPr txBox="1"/>
              <p:nvPr/>
            </p:nvSpPr>
            <p:spPr>
              <a:xfrm>
                <a:off x="7376112" y="7163031"/>
                <a:ext cx="27386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Point Cloud </a:t>
                </a:r>
                <a:r>
                  <a:rPr lang="ko-KR" altLang="en-US" sz="2000" b="1" dirty="0"/>
                  <a:t>랜더링</a:t>
                </a:r>
                <a:endParaRPr lang="en-US" altLang="ko-KR" sz="2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726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방법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7" y="1109924"/>
            <a:ext cx="12790319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공간 </a:t>
            </a:r>
            <a:r>
              <a:rPr lang="en-US" altLang="ko-KR" sz="3000" dirty="0"/>
              <a:t>Mapping</a:t>
            </a:r>
            <a:r>
              <a:rPr lang="ko-KR" altLang="en-US" sz="3000" dirty="0"/>
              <a:t>을 통해 오브젝트로 활용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ZED SDK</a:t>
            </a:r>
            <a:r>
              <a:rPr lang="ko-KR" altLang="en-US" sz="2400" b="1" dirty="0">
                <a:sym typeface="Wingdings" panose="05000000000000000000" pitchFamily="2" charset="2"/>
              </a:rPr>
              <a:t>를 활용하여 </a:t>
            </a:r>
            <a:r>
              <a:rPr lang="en-US" altLang="ko-KR" sz="2400" b="1" dirty="0">
                <a:sym typeface="Wingdings" panose="05000000000000000000" pitchFamily="2" charset="2"/>
              </a:rPr>
              <a:t>Mapping  </a:t>
            </a:r>
            <a:r>
              <a:rPr lang="en-US" altLang="ko-KR" sz="2400" b="1" u="sng" dirty="0">
                <a:sym typeface="Wingdings" panose="05000000000000000000" pitchFamily="2" charset="2"/>
              </a:rPr>
              <a:t>obj </a:t>
            </a:r>
            <a:r>
              <a:rPr lang="ko-KR" altLang="en-US" sz="2400" b="1" u="sng" dirty="0">
                <a:sym typeface="Wingdings" panose="05000000000000000000" pitchFamily="2" charset="2"/>
              </a:rPr>
              <a:t>파일 추출</a:t>
            </a:r>
            <a:endParaRPr lang="en-US" altLang="ko-KR" sz="2400" b="1" u="sng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en-US" altLang="ko-KR" sz="2400" b="1" dirty="0">
                <a:sym typeface="Wingdings" panose="05000000000000000000" pitchFamily="2" charset="2"/>
              </a:rPr>
              <a:t>Mapping</a:t>
            </a:r>
            <a:r>
              <a:rPr lang="ko-KR" altLang="en-US" sz="2400" b="1" dirty="0">
                <a:sym typeface="Wingdings" panose="05000000000000000000" pitchFamily="2" charset="2"/>
              </a:rPr>
              <a:t>된 모델링이 </a:t>
            </a:r>
            <a:r>
              <a:rPr lang="en-US" altLang="ko-KR" sz="2400" b="1" dirty="0">
                <a:sym typeface="Wingdings" panose="05000000000000000000" pitchFamily="2" charset="2"/>
              </a:rPr>
              <a:t>Mesh</a:t>
            </a:r>
            <a:r>
              <a:rPr lang="ko-KR" altLang="en-US" sz="2400" b="1" dirty="0">
                <a:sym typeface="Wingdings" panose="05000000000000000000" pitchFamily="2" charset="2"/>
              </a:rPr>
              <a:t>가 많아 </a:t>
            </a:r>
            <a:r>
              <a:rPr lang="ko-KR" altLang="en-US" sz="2400" b="1" dirty="0" err="1">
                <a:sym typeface="Wingdings" panose="05000000000000000000" pitchFamily="2" charset="2"/>
              </a:rPr>
              <a:t>버벅거림</a:t>
            </a:r>
            <a:r>
              <a:rPr lang="ko-KR" altLang="en-US" sz="2400" b="1" dirty="0">
                <a:sym typeface="Wingdings" panose="05000000000000000000" pitchFamily="2" charset="2"/>
              </a:rPr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 </a:t>
            </a:r>
            <a:r>
              <a:rPr lang="en-US" altLang="ko-KR" sz="2400" b="1" u="sng" dirty="0">
                <a:sym typeface="Wingdings" panose="05000000000000000000" pitchFamily="2" charset="2"/>
              </a:rPr>
              <a:t>fusion360</a:t>
            </a:r>
            <a:r>
              <a:rPr lang="ko-KR" altLang="en-US" sz="2400" b="1" u="sng" dirty="0">
                <a:sym typeface="Wingdings" panose="05000000000000000000" pitchFamily="2" charset="2"/>
              </a:rPr>
              <a:t>을 통해 </a:t>
            </a:r>
            <a:r>
              <a:rPr lang="en-US" altLang="ko-KR" sz="2400" b="1" u="sng" dirty="0">
                <a:sym typeface="Wingdings" panose="05000000000000000000" pitchFamily="2" charset="2"/>
              </a:rPr>
              <a:t>mesh</a:t>
            </a:r>
            <a:r>
              <a:rPr lang="ko-KR" altLang="en-US" sz="2400" b="1" u="sng" dirty="0">
                <a:sym typeface="Wingdings" panose="05000000000000000000" pitchFamily="2" charset="2"/>
              </a:rPr>
              <a:t>를 줄여 사용 </a:t>
            </a:r>
            <a:endParaRPr lang="en-US" altLang="ko-KR" sz="2400" b="1" u="sng" dirty="0">
              <a:sym typeface="Wingdings" panose="05000000000000000000" pitchFamily="2" charset="2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12F81F1-1AAF-C0DD-1689-8AEE827BD7E1}"/>
              </a:ext>
            </a:extLst>
          </p:cNvPr>
          <p:cNvGrpSpPr/>
          <p:nvPr/>
        </p:nvGrpSpPr>
        <p:grpSpPr>
          <a:xfrm>
            <a:off x="160232" y="3450965"/>
            <a:ext cx="13119311" cy="3795014"/>
            <a:chOff x="163958" y="3450965"/>
            <a:chExt cx="13119311" cy="379501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F2FD465-94C3-54A9-AA8F-7AEF18E7A49E}"/>
                </a:ext>
              </a:extLst>
            </p:cNvPr>
            <p:cNvGrpSpPr/>
            <p:nvPr/>
          </p:nvGrpSpPr>
          <p:grpSpPr>
            <a:xfrm>
              <a:off x="8835900" y="3450965"/>
              <a:ext cx="4447369" cy="3795014"/>
              <a:chOff x="8835900" y="3450965"/>
              <a:chExt cx="4447369" cy="379501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3EBF412-C6D3-86B4-E388-0B0C58D325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32119"/>
              <a:stretch/>
            </p:blipFill>
            <p:spPr>
              <a:xfrm>
                <a:off x="8835900" y="3450965"/>
                <a:ext cx="4447369" cy="316936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65CC02-9CAF-6AC4-6B28-AF195F7E24D7}"/>
                  </a:ext>
                </a:extLst>
              </p:cNvPr>
              <p:cNvSpPr txBox="1"/>
              <p:nvPr/>
            </p:nvSpPr>
            <p:spPr>
              <a:xfrm>
                <a:off x="9655891" y="6845869"/>
                <a:ext cx="28073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/>
                  <a:t>오브젝트로 추가</a:t>
                </a:r>
                <a:endParaRPr lang="en-US" altLang="ko-KR" sz="2000" b="1" dirty="0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BC0C8A8-372D-3B6B-CD0F-B03366B98B59}"/>
                </a:ext>
              </a:extLst>
            </p:cNvPr>
            <p:cNvGrpSpPr/>
            <p:nvPr/>
          </p:nvGrpSpPr>
          <p:grpSpPr>
            <a:xfrm>
              <a:off x="4499929" y="3492164"/>
              <a:ext cx="4198964" cy="3753815"/>
              <a:chOff x="4499930" y="3492164"/>
              <a:chExt cx="4198964" cy="3753815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11D2D70C-3E72-5678-7840-6811B5B80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9930" y="3492164"/>
                <a:ext cx="4198964" cy="309145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ADB5607-F5F9-D496-A46E-C8BF543558A9}"/>
                  </a:ext>
                </a:extLst>
              </p:cNvPr>
              <p:cNvSpPr txBox="1"/>
              <p:nvPr/>
            </p:nvSpPr>
            <p:spPr>
              <a:xfrm>
                <a:off x="4717450" y="6845869"/>
                <a:ext cx="3763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/>
                  <a:t>ZED</a:t>
                </a:r>
                <a:r>
                  <a:rPr lang="ko-KR" altLang="en-US" sz="2000" b="1" dirty="0"/>
                  <a:t>로 </a:t>
                </a:r>
                <a:r>
                  <a:rPr lang="en-US" altLang="ko-KR" sz="2000" b="1" dirty="0"/>
                  <a:t>mapping</a:t>
                </a:r>
                <a:r>
                  <a:rPr lang="ko-KR" altLang="en-US" sz="2000" b="1" dirty="0"/>
                  <a:t>한 환경</a:t>
                </a:r>
                <a:endParaRPr lang="en-US" altLang="ko-KR" sz="2000" b="1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0548F9A-265E-06EF-E833-07682A743616}"/>
                </a:ext>
              </a:extLst>
            </p:cNvPr>
            <p:cNvGrpSpPr/>
            <p:nvPr/>
          </p:nvGrpSpPr>
          <p:grpSpPr>
            <a:xfrm>
              <a:off x="163958" y="3461614"/>
              <a:ext cx="4198965" cy="3784365"/>
              <a:chOff x="163958" y="3461614"/>
              <a:chExt cx="4198965" cy="378436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6ACFFF8-7443-1C42-F42F-BE3D82FF40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958" y="3461614"/>
                <a:ext cx="4198965" cy="3149223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C91C17-682B-A0D9-878D-2804517CC9CD}"/>
                  </a:ext>
                </a:extLst>
              </p:cNvPr>
              <p:cNvSpPr txBox="1"/>
              <p:nvPr/>
            </p:nvSpPr>
            <p:spPr>
              <a:xfrm>
                <a:off x="381478" y="6845869"/>
                <a:ext cx="37639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/>
                  <a:t>실제 환경</a:t>
                </a:r>
                <a:endParaRPr lang="en-US" altLang="ko-KR" sz="2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211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en-US" altLang="ko-KR" sz="3000" dirty="0"/>
              <a:t>OpenGL</a:t>
            </a:r>
            <a:r>
              <a:rPr lang="ko-KR" altLang="en-US" sz="3000" dirty="0"/>
              <a:t>을 활용한 </a:t>
            </a:r>
            <a:r>
              <a:rPr lang="en-US" altLang="ko-KR" sz="3000" dirty="0"/>
              <a:t>3D </a:t>
            </a:r>
            <a:r>
              <a:rPr lang="ko-KR" altLang="en-US" sz="3000" dirty="0"/>
              <a:t>미니 게임 </a:t>
            </a:r>
            <a:r>
              <a:rPr lang="en-US" altLang="ko-KR" sz="3000" dirty="0"/>
              <a:t>+ </a:t>
            </a:r>
            <a:r>
              <a:rPr lang="ko-KR" altLang="en-US" sz="3000" dirty="0"/>
              <a:t>어드벤처 게임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 err="1">
                <a:sym typeface="Wingdings" panose="05000000000000000000" pitchFamily="2" charset="2"/>
              </a:rPr>
              <a:t>소코반</a:t>
            </a:r>
            <a:r>
              <a:rPr lang="ko-KR" altLang="en-US" sz="2400" b="1" dirty="0">
                <a:sym typeface="Wingdings" panose="05000000000000000000" pitchFamily="2" charset="2"/>
              </a:rPr>
              <a:t> 게임을 모티브로 한 미니 게임 제작 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그래픽스</a:t>
            </a:r>
            <a:r>
              <a:rPr lang="en-US" altLang="ko-KR" sz="2400" b="1" dirty="0">
                <a:sym typeface="Wingdings" panose="05000000000000000000" pitchFamily="2" charset="2"/>
              </a:rPr>
              <a:t>II</a:t>
            </a:r>
            <a:r>
              <a:rPr lang="ko-KR" altLang="en-US" sz="2400" b="1" dirty="0">
                <a:sym typeface="Wingdings" panose="05000000000000000000" pitchFamily="2" charset="2"/>
              </a:rPr>
              <a:t>를 수강하며 배운 지형지물 들을 탐험하는 어드벤처 게임 제작  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98F4C-8480-2E83-BC2C-48F7B5E20B19}"/>
              </a:ext>
            </a:extLst>
          </p:cNvPr>
          <p:cNvSpPr txBox="1"/>
          <p:nvPr/>
        </p:nvSpPr>
        <p:spPr>
          <a:xfrm>
            <a:off x="2240353" y="6594005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미니 게임 </a:t>
            </a:r>
            <a:endParaRPr lang="en-US" altLang="ko-KR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8151769" y="6594005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탐험 게임</a:t>
            </a:r>
            <a:endParaRPr lang="en-US" altLang="ko-KR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948E7F5-ADF9-8908-6026-2800D8C69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461" y="3167373"/>
            <a:ext cx="4601765" cy="32823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AAEC16-A07A-93F5-54ED-5F3831D0F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438" y="3164327"/>
            <a:ext cx="5498867" cy="32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192"/>
    </mc:Choice>
    <mc:Fallback xmlns="">
      <p:transition advTm="1519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14664-02C2-6B36-42B2-EFBA5B09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 dirty="0" err="1"/>
              <a:t>느낀점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9411475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느낀 점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느낀 점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처음 기획했던 목표를 달성하지 못하고 다른 목표로 진행하게 되어 아쉬움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그래도 끝까지 발전해가며 결과물을 만들어 냈음에 좋았음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987953-2068-3835-85DD-0789A00A7D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503" y="3106378"/>
            <a:ext cx="2859252" cy="2975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025030-6070-80FA-D07A-DFA9E1FD8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7" y="3088889"/>
            <a:ext cx="4616257" cy="29928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567B59F-55A5-F382-2F8C-083069169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58" y="3106378"/>
            <a:ext cx="3246151" cy="2975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1CA5CF-1757-1099-5390-364EB8299BC1}"/>
              </a:ext>
            </a:extLst>
          </p:cNvPr>
          <p:cNvSpPr txBox="1"/>
          <p:nvPr/>
        </p:nvSpPr>
        <p:spPr>
          <a:xfrm>
            <a:off x="2605606" y="6349391"/>
            <a:ext cx="1314784" cy="403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초기 모습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8A75CB-02EF-13DC-C9E4-6439A0CF4F3D}"/>
              </a:ext>
            </a:extLst>
          </p:cNvPr>
          <p:cNvSpPr txBox="1"/>
          <p:nvPr/>
        </p:nvSpPr>
        <p:spPr>
          <a:xfrm>
            <a:off x="7132806" y="6265888"/>
            <a:ext cx="1314784" cy="403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중간 모습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0A7DBA-5A1F-2E2C-42B2-7972DD28D353}"/>
              </a:ext>
            </a:extLst>
          </p:cNvPr>
          <p:cNvSpPr txBox="1"/>
          <p:nvPr/>
        </p:nvSpPr>
        <p:spPr>
          <a:xfrm>
            <a:off x="11007556" y="6265887"/>
            <a:ext cx="1314784" cy="403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후반 모습</a:t>
            </a:r>
          </a:p>
        </p:txBody>
      </p:sp>
    </p:spTree>
    <p:extLst>
      <p:ext uri="{BB962C8B-B14F-4D97-AF65-F5344CB8AC3E}">
        <p14:creationId xmlns:p14="http://schemas.microsoft.com/office/powerpoint/2010/main" val="194131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BC69C-4349-3892-0809-8DE16E87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4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3677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4"/>
    </mc:Choice>
    <mc:Fallback xmlns="">
      <p:transition spd="slow" advTm="11804"/>
    </mc:Fallback>
  </mc:AlternateContent>
  <p:extLst>
    <p:ext uri="{3A86A75C-4F4B-4683-9AE1-C65F6400EC91}">
      <p14:laserTraceLst xmlns:p14="http://schemas.microsoft.com/office/powerpoint/2010/main">
        <p14:tracePtLst>
          <p14:tracePt t="689" x="12744450" y="5975350"/>
          <p14:tracePt t="690" x="12714288" y="6005513"/>
          <p14:tracePt t="699" x="12684125" y="6005513"/>
          <p14:tracePt t="714" x="12668250" y="6035675"/>
          <p14:tracePt t="731" x="12653963" y="6035675"/>
          <p14:tracePt t="748" x="12638088" y="6049963"/>
          <p14:tracePt t="763" x="12607925" y="6065838"/>
          <p14:tracePt t="787" x="12577763" y="6065838"/>
          <p14:tracePt t="795" x="12547600" y="6065838"/>
          <p14:tracePt t="819" x="12503150" y="6065838"/>
          <p14:tracePt t="858" x="12487275" y="6065838"/>
          <p14:tracePt t="867" x="12457113" y="6065838"/>
          <p14:tracePt t="876" x="12426950" y="6049963"/>
          <p14:tracePt t="899" x="12290425" y="5989638"/>
          <p14:tracePt t="915" x="12185650" y="5959475"/>
          <p14:tracePt t="931" x="12049125" y="5899150"/>
          <p14:tracePt t="946" x="11868150" y="5808663"/>
          <p14:tracePt t="963" x="11685588" y="5748338"/>
          <p14:tracePt t="995" x="11368088" y="5626100"/>
          <p14:tracePt t="1003" x="11293475" y="5595938"/>
          <p14:tracePt t="1019" x="11172825" y="5551488"/>
          <p14:tracePt t="1035" x="11020425" y="5491163"/>
          <p14:tracePt t="1051" x="10839450" y="5414963"/>
          <p14:tracePt t="1067" x="10702925" y="5368925"/>
          <p14:tracePt t="1099" x="10658475" y="5354638"/>
          <p14:tracePt t="1108" x="10628313" y="5338763"/>
          <p14:tracePt t="1137" x="10598150" y="5324475"/>
          <p14:tracePt t="1147" x="10567988" y="5308600"/>
          <p14:tracePt t="1163" x="10521950" y="5278438"/>
          <p14:tracePt t="1179" x="10491788" y="5264150"/>
          <p14:tracePt t="1195" x="10445750" y="5233988"/>
          <p14:tracePt t="1205" x="10415588" y="5218113"/>
          <p14:tracePt t="1227" x="10355263" y="5187950"/>
          <p14:tracePt t="11332" x="10355263" y="5173663"/>
          <p14:tracePt t="11344" x="10461625" y="5051425"/>
          <p14:tracePt t="11363" x="10567988" y="4930775"/>
          <p14:tracePt t="11372" x="10582275" y="4870450"/>
          <p14:tracePt t="11393" x="10582275" y="4854575"/>
          <p14:tracePt t="11475" x="10612438" y="4854575"/>
          <p14:tracePt t="11484" x="10628313" y="4870450"/>
          <p14:tracePt t="11498" x="10642600" y="4916488"/>
          <p14:tracePt t="11515" x="10642600" y="4946650"/>
          <p14:tracePt t="11539" x="10491788" y="5067300"/>
          <p14:tracePt t="11559" x="10385425" y="5157788"/>
          <p14:tracePt t="11582" x="10325100" y="5203825"/>
          <p14:tracePt t="11657" x="10310813" y="5203825"/>
          <p14:tracePt t="11659" x="10294938" y="5218113"/>
          <p14:tracePt t="11668" x="10250488" y="5248275"/>
          <p14:tracePt t="11683" x="10128250" y="5324475"/>
          <p14:tracePt t="11703" x="9993313" y="5445125"/>
          <p14:tracePt t="11715" x="9963150" y="5475288"/>
          <p14:tracePt t="11747" x="9947275" y="5461000"/>
          <p14:tracePt t="11755" x="9947275" y="5414963"/>
          <p14:tracePt t="11771" x="9963150" y="51117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미니 게임 설명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박스와 플레이어가 존재하며 플레이어는 박스를 밀어 장애물을 피해 목적지에 도달함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98F4C-8480-2E83-BC2C-48F7B5E20B19}"/>
              </a:ext>
            </a:extLst>
          </p:cNvPr>
          <p:cNvSpPr txBox="1"/>
          <p:nvPr/>
        </p:nvSpPr>
        <p:spPr>
          <a:xfrm>
            <a:off x="2215967" y="6449751"/>
            <a:ext cx="2755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/>
              <a:t>소코반</a:t>
            </a:r>
            <a:r>
              <a:rPr lang="ko-KR" altLang="en-US" sz="2000" b="1" dirty="0"/>
              <a:t> 게임   </a:t>
            </a:r>
            <a:endParaRPr lang="en-US" altLang="ko-KR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8798881" y="6539163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구조도</a:t>
            </a:r>
            <a:endParaRPr lang="en-US" altLang="ko-KR" sz="2000" b="1" dirty="0"/>
          </a:p>
        </p:txBody>
      </p:sp>
      <p:pic>
        <p:nvPicPr>
          <p:cNvPr id="9" name="그림 8" descr="텍스트, 하늘, 표지판이(가) 표시된 사진&#10;&#10;자동 생성된 설명">
            <a:extLst>
              <a:ext uri="{FF2B5EF4-FFF2-40B4-BE49-F238E27FC236}">
                <a16:creationId xmlns:a16="http://schemas.microsoft.com/office/drawing/2014/main" id="{475AF3D6-87E0-8BB5-3A16-9E48F63A8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27" y="2718634"/>
            <a:ext cx="5981397" cy="347918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862A31-11AC-C7C0-EBC4-C990EA31F53C}"/>
              </a:ext>
            </a:extLst>
          </p:cNvPr>
          <p:cNvSpPr/>
          <p:nvPr/>
        </p:nvSpPr>
        <p:spPr>
          <a:xfrm>
            <a:off x="7850220" y="3452399"/>
            <a:ext cx="4629443" cy="461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플레이어가 박스를 밀어 움직임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B2165C-5B0D-8C57-0E0B-6A62C5C3B040}"/>
              </a:ext>
            </a:extLst>
          </p:cNvPr>
          <p:cNvSpPr/>
          <p:nvPr/>
        </p:nvSpPr>
        <p:spPr>
          <a:xfrm>
            <a:off x="10510856" y="4196474"/>
            <a:ext cx="1968807" cy="461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목적지에 도착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0627CD-F747-0CE7-1E4C-488D7AFAB71D}"/>
              </a:ext>
            </a:extLst>
          </p:cNvPr>
          <p:cNvSpPr/>
          <p:nvPr/>
        </p:nvSpPr>
        <p:spPr>
          <a:xfrm>
            <a:off x="7850220" y="4196474"/>
            <a:ext cx="1968807" cy="461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장애물에 부딪힘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B4F2DE-0B46-C82D-EE69-8DEA2AB75D63}"/>
              </a:ext>
            </a:extLst>
          </p:cNvPr>
          <p:cNvSpPr/>
          <p:nvPr/>
        </p:nvSpPr>
        <p:spPr>
          <a:xfrm>
            <a:off x="7850219" y="5028829"/>
            <a:ext cx="1968807" cy="461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패배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C88707-CC4A-9EE4-35EF-3CC23DB75A5D}"/>
              </a:ext>
            </a:extLst>
          </p:cNvPr>
          <p:cNvSpPr/>
          <p:nvPr/>
        </p:nvSpPr>
        <p:spPr>
          <a:xfrm>
            <a:off x="10510856" y="5028829"/>
            <a:ext cx="1968807" cy="461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승리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6A0B3B-3089-1250-151F-10D49346BFD8}"/>
              </a:ext>
            </a:extLst>
          </p:cNvPr>
          <p:cNvSpPr/>
          <p:nvPr/>
        </p:nvSpPr>
        <p:spPr>
          <a:xfrm>
            <a:off x="7850219" y="2682720"/>
            <a:ext cx="4629443" cy="461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시작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F81B2F-0171-353B-2F80-4FC298CFBA7C}"/>
              </a:ext>
            </a:extLst>
          </p:cNvPr>
          <p:cNvSpPr/>
          <p:nvPr/>
        </p:nvSpPr>
        <p:spPr>
          <a:xfrm>
            <a:off x="7850219" y="5783996"/>
            <a:ext cx="4629444" cy="461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</a:rPr>
              <a:t>종료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9CD0599-669C-EB12-C89D-A113C7FE6FFE}"/>
              </a:ext>
            </a:extLst>
          </p:cNvPr>
          <p:cNvCxnSpPr>
            <a:cxnSpLocks/>
            <a:stCxn id="17" idx="3"/>
            <a:endCxn id="16" idx="3"/>
          </p:cNvCxnSpPr>
          <p:nvPr/>
        </p:nvCxnSpPr>
        <p:spPr>
          <a:xfrm flipH="1" flipV="1">
            <a:off x="12479662" y="2913550"/>
            <a:ext cx="1" cy="3101276"/>
          </a:xfrm>
          <a:prstGeom prst="bentConnector3">
            <a:avLst>
              <a:gd name="adj1" fmla="val -228600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C11ADCA-C30C-39A5-6F61-435907474243}"/>
              </a:ext>
            </a:extLst>
          </p:cNvPr>
          <p:cNvCxnSpPr>
            <a:cxnSpLocks/>
            <a:stCxn id="16" idx="2"/>
            <a:endCxn id="11" idx="0"/>
          </p:cNvCxnSpPr>
          <p:nvPr/>
        </p:nvCxnSpPr>
        <p:spPr>
          <a:xfrm>
            <a:off x="10164941" y="3144380"/>
            <a:ext cx="1" cy="3080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0212F81-2C97-7EB6-7246-C582E981A6EE}"/>
              </a:ext>
            </a:extLst>
          </p:cNvPr>
          <p:cNvCxnSpPr>
            <a:cxnSpLocks/>
          </p:cNvCxnSpPr>
          <p:nvPr/>
        </p:nvCxnSpPr>
        <p:spPr>
          <a:xfrm flipH="1">
            <a:off x="8834622" y="3914059"/>
            <a:ext cx="2" cy="282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F34144-38D0-439E-7BDD-A2FF1EF68348}"/>
              </a:ext>
            </a:extLst>
          </p:cNvPr>
          <p:cNvCxnSpPr>
            <a:cxnSpLocks/>
          </p:cNvCxnSpPr>
          <p:nvPr/>
        </p:nvCxnSpPr>
        <p:spPr>
          <a:xfrm flipH="1">
            <a:off x="11495259" y="3914059"/>
            <a:ext cx="1" cy="282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1D10BAB-9E0C-53EB-C4BE-697E169426D6}"/>
              </a:ext>
            </a:extLst>
          </p:cNvPr>
          <p:cNvCxnSpPr>
            <a:cxnSpLocks/>
          </p:cNvCxnSpPr>
          <p:nvPr/>
        </p:nvCxnSpPr>
        <p:spPr>
          <a:xfrm>
            <a:off x="8834623" y="4658134"/>
            <a:ext cx="1" cy="370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5F1798E-6A3C-D3AB-C9DE-AC2A6A683AA2}"/>
              </a:ext>
            </a:extLst>
          </p:cNvPr>
          <p:cNvCxnSpPr>
            <a:cxnSpLocks/>
          </p:cNvCxnSpPr>
          <p:nvPr/>
        </p:nvCxnSpPr>
        <p:spPr>
          <a:xfrm>
            <a:off x="11495260" y="4658134"/>
            <a:ext cx="0" cy="3706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D803701-F2F0-E67B-DDBF-911ADB63321F}"/>
              </a:ext>
            </a:extLst>
          </p:cNvPr>
          <p:cNvCxnSpPr>
            <a:stCxn id="14" idx="2"/>
          </p:cNvCxnSpPr>
          <p:nvPr/>
        </p:nvCxnSpPr>
        <p:spPr>
          <a:xfrm flipH="1">
            <a:off x="8834622" y="5490489"/>
            <a:ext cx="1" cy="293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2C6AE1D-6E66-7AEB-F0F6-61E551C5C2FB}"/>
              </a:ext>
            </a:extLst>
          </p:cNvPr>
          <p:cNvCxnSpPr>
            <a:stCxn id="15" idx="2"/>
          </p:cNvCxnSpPr>
          <p:nvPr/>
        </p:nvCxnSpPr>
        <p:spPr>
          <a:xfrm flipH="1">
            <a:off x="11495259" y="5490489"/>
            <a:ext cx="1" cy="2935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31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792"/>
    </mc:Choice>
    <mc:Fallback xmlns="">
      <p:transition advTm="127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859892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어드벤처 게임 설명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/>
              <a:t>수업 때 다루어 보았던 오브젝트들을 게임속에서 만나면 재밌겠다는 생각에서 시작함</a:t>
            </a:r>
            <a:endParaRPr lang="en-US" altLang="ko-KR" sz="2400" b="1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/>
              <a:t>기억에 남는 오브젝트 선정 후 실제 게임에서 탐험하며 구경하도록 함</a:t>
            </a:r>
            <a:endParaRPr lang="en-US" altLang="ko-KR" sz="2400" b="1" dirty="0"/>
          </a:p>
          <a:p>
            <a:pPr lvl="1" fontAlgn="base">
              <a:lnSpc>
                <a:spcPct val="125000"/>
              </a:lnSpc>
            </a:pPr>
            <a:endParaRPr lang="en-US" altLang="ko-KR" sz="2400" b="1" dirty="0">
              <a:sym typeface="Wingdings" panose="05000000000000000000" pitchFamily="2" charset="2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1F81A64-0534-8F7E-5463-9F769A82E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8" y="3560858"/>
            <a:ext cx="2973488" cy="315118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2151AB-09D7-D96F-70E7-35149F0749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131" y="3513672"/>
            <a:ext cx="3062539" cy="324556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5D64958-1F73-098E-6FD1-0B9FBC90A53B}"/>
              </a:ext>
            </a:extLst>
          </p:cNvPr>
          <p:cNvSpPr txBox="1"/>
          <p:nvPr/>
        </p:nvSpPr>
        <p:spPr>
          <a:xfrm>
            <a:off x="5633793" y="6942357"/>
            <a:ext cx="2107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어드벤처 게임</a:t>
            </a:r>
            <a:endParaRPr lang="en-US" altLang="ko-KR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A9397A-608C-B945-973F-BD350FCC555D}"/>
              </a:ext>
            </a:extLst>
          </p:cNvPr>
          <p:cNvSpPr txBox="1"/>
          <p:nvPr/>
        </p:nvSpPr>
        <p:spPr>
          <a:xfrm>
            <a:off x="1060271" y="6942357"/>
            <a:ext cx="2107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토끼</a:t>
            </a:r>
            <a:endParaRPr lang="en-US" altLang="ko-KR" sz="2000" b="1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8A5777D-5C03-B5F6-E3F6-15DC3D07E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534" y="2947021"/>
            <a:ext cx="5359867" cy="382312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1224C3-E5E2-9B20-857B-F1CA65B7B2C7}"/>
              </a:ext>
            </a:extLst>
          </p:cNvPr>
          <p:cNvSpPr txBox="1"/>
          <p:nvPr/>
        </p:nvSpPr>
        <p:spPr>
          <a:xfrm>
            <a:off x="10408334" y="6942357"/>
            <a:ext cx="2107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주전자</a:t>
            </a:r>
            <a:endParaRPr lang="en-US" altLang="ko-KR" sz="2000" b="1" dirty="0"/>
          </a:p>
        </p:txBody>
      </p:sp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C5668CBD-D18C-C72D-B3F7-A12036940C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296" y="5735132"/>
            <a:ext cx="485545" cy="51456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F9DC7CA-BA74-BBAA-8D20-EB6473EA01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810" y="4568633"/>
            <a:ext cx="757588" cy="80286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A934F61-EBD5-4A96-C806-EB31571803AA}"/>
              </a:ext>
            </a:extLst>
          </p:cNvPr>
          <p:cNvCxnSpPr>
            <a:cxnSpLocks/>
          </p:cNvCxnSpPr>
          <p:nvPr/>
        </p:nvCxnSpPr>
        <p:spPr>
          <a:xfrm flipH="1">
            <a:off x="3610522" y="6273509"/>
            <a:ext cx="876300" cy="4623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3248AC2-AD44-CEC7-5801-49A737DF3A5C}"/>
              </a:ext>
            </a:extLst>
          </p:cNvPr>
          <p:cNvCxnSpPr>
            <a:cxnSpLocks/>
          </p:cNvCxnSpPr>
          <p:nvPr/>
        </p:nvCxnSpPr>
        <p:spPr>
          <a:xfrm flipH="1" flipV="1">
            <a:off x="3620046" y="3560858"/>
            <a:ext cx="857250" cy="21742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B68FE87-03A5-26AB-68BB-F5FC3298AB66}"/>
              </a:ext>
            </a:extLst>
          </p:cNvPr>
          <p:cNvCxnSpPr>
            <a:cxnSpLocks/>
          </p:cNvCxnSpPr>
          <p:nvPr/>
        </p:nvCxnSpPr>
        <p:spPr>
          <a:xfrm flipV="1">
            <a:off x="8575923" y="3500972"/>
            <a:ext cx="1291977" cy="10549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0E34F11-1853-1E04-5512-C70E908B9B10}"/>
              </a:ext>
            </a:extLst>
          </p:cNvPr>
          <p:cNvCxnSpPr>
            <a:cxnSpLocks/>
          </p:cNvCxnSpPr>
          <p:nvPr/>
        </p:nvCxnSpPr>
        <p:spPr>
          <a:xfrm>
            <a:off x="8575923" y="5371495"/>
            <a:ext cx="1298683" cy="14049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07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880"/>
    </mc:Choice>
    <mc:Fallback xmlns="">
      <p:transition advTm="1288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BEE753E1-C23C-5CB2-0CE9-C7E8C7A7A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598" y="2509235"/>
            <a:ext cx="6494362" cy="423704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3887" y="1106877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4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구성요소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하나의 큰 </a:t>
            </a:r>
            <a:r>
              <a:rPr lang="ko-KR" altLang="en-US" sz="2400" b="1" dirty="0" err="1">
                <a:sym typeface="Wingdings" panose="05000000000000000000" pitchFamily="2" charset="2"/>
              </a:rPr>
              <a:t>맵을</a:t>
            </a:r>
            <a:r>
              <a:rPr lang="ko-KR" altLang="en-US" sz="2400" b="1" dirty="0">
                <a:sym typeface="Wingdings" panose="05000000000000000000" pitchFamily="2" charset="2"/>
              </a:rPr>
              <a:t> 바탕으로 미니게임 영역과 어드벤처 영역이 존재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9899165" y="5020411"/>
            <a:ext cx="1910936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어드벤처 영역 </a:t>
            </a:r>
            <a:endParaRPr lang="en-US" altLang="ko-KR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98F4C-8480-2E83-BC2C-48F7B5E20B19}"/>
              </a:ext>
            </a:extLst>
          </p:cNvPr>
          <p:cNvSpPr txBox="1"/>
          <p:nvPr/>
        </p:nvSpPr>
        <p:spPr>
          <a:xfrm>
            <a:off x="9899165" y="3779837"/>
            <a:ext cx="1910936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미니 게임 영역 </a:t>
            </a:r>
            <a:endParaRPr lang="en-US" altLang="ko-KR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B0343-AFB6-269A-4FE7-A8DC8AE1748C}"/>
              </a:ext>
            </a:extLst>
          </p:cNvPr>
          <p:cNvSpPr txBox="1"/>
          <p:nvPr/>
        </p:nvSpPr>
        <p:spPr>
          <a:xfrm>
            <a:off x="4272340" y="691678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전반적인 게임 모습</a:t>
            </a:r>
            <a:endParaRPr lang="en-US" altLang="ko-KR" sz="2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0FF7BC-F5A1-8F14-81FE-11F685C31075}"/>
              </a:ext>
            </a:extLst>
          </p:cNvPr>
          <p:cNvSpPr/>
          <p:nvPr/>
        </p:nvSpPr>
        <p:spPr>
          <a:xfrm>
            <a:off x="4583148" y="3779837"/>
            <a:ext cx="1895708" cy="1416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1E7EEFB-4B33-EC0A-9A3A-DEB7571BE2E5}"/>
              </a:ext>
            </a:extLst>
          </p:cNvPr>
          <p:cNvCxnSpPr>
            <a:cxnSpLocks/>
            <a:stCxn id="11" idx="3"/>
            <a:endCxn id="2" idx="1"/>
          </p:cNvCxnSpPr>
          <p:nvPr/>
        </p:nvCxnSpPr>
        <p:spPr>
          <a:xfrm flipV="1">
            <a:off x="6478856" y="3979892"/>
            <a:ext cx="3420309" cy="50826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65CDD03-52DD-24A6-FF6A-2D5BC9B5D990}"/>
              </a:ext>
            </a:extLst>
          </p:cNvPr>
          <p:cNvSpPr/>
          <p:nvPr/>
        </p:nvSpPr>
        <p:spPr>
          <a:xfrm>
            <a:off x="2542475" y="2598234"/>
            <a:ext cx="6156109" cy="385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5F0D573-76BC-BB0F-5371-6B81549C160C}"/>
              </a:ext>
            </a:extLst>
          </p:cNvPr>
          <p:cNvCxnSpPr>
            <a:cxnSpLocks/>
            <a:stCxn id="17" idx="5"/>
            <a:endCxn id="7" idx="1"/>
          </p:cNvCxnSpPr>
          <p:nvPr/>
        </p:nvCxnSpPr>
        <p:spPr>
          <a:xfrm flipV="1">
            <a:off x="7797043" y="5220466"/>
            <a:ext cx="2102122" cy="669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4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76"/>
    </mc:Choice>
    <mc:Fallback xmlns="">
      <p:transition advTm="1007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– </a:t>
            </a:r>
            <a:r>
              <a:rPr lang="ko-KR" altLang="en-US" sz="3000" dirty="0"/>
              <a:t>시점 변환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마우스를 통해 드래그 시점 회전 및 줌인 줌 아웃 구현 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98F4C-8480-2E83-BC2C-48F7B5E20B19}"/>
              </a:ext>
            </a:extLst>
          </p:cNvPr>
          <p:cNvSpPr txBox="1"/>
          <p:nvPr/>
        </p:nvSpPr>
        <p:spPr>
          <a:xfrm>
            <a:off x="2351866" y="6716671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드래그 시점 회전 </a:t>
            </a:r>
            <a:endParaRPr lang="en-US" altLang="ko-KR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8151768" y="6716671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시점 줌인 줌 아웃  </a:t>
            </a:r>
            <a:endParaRPr lang="en-US" altLang="ko-KR" sz="2000" b="1" dirty="0"/>
          </a:p>
        </p:txBody>
      </p:sp>
      <p:pic>
        <p:nvPicPr>
          <p:cNvPr id="9" name="그림 8" descr="텍스트, 녹색이(가) 표시된 사진&#10;&#10;자동 생성된 설명">
            <a:extLst>
              <a:ext uri="{FF2B5EF4-FFF2-40B4-BE49-F238E27FC236}">
                <a16:creationId xmlns:a16="http://schemas.microsoft.com/office/drawing/2014/main" id="{0371F129-C5D7-5E4E-451A-D47D2DB4C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356" y="2798959"/>
            <a:ext cx="3659757" cy="3723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215D96-0911-A0EC-679D-FC9A26D95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62" y="2798959"/>
            <a:ext cx="3659758" cy="372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3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378"/>
    </mc:Choice>
    <mc:Fallback xmlns="">
      <p:transition advTm="837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– </a:t>
            </a:r>
            <a:r>
              <a:rPr lang="ko-KR" altLang="en-US" sz="3000" dirty="0"/>
              <a:t>충돌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자동차와 공이 벽에 부딪칠 시 충돌 이벤트가 발생하여 움직임을 제한함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자동차가 공을 밀고 있을 때 공이 벽에 부딪칠 시 움직임을 제한함 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98F4C-8480-2E83-BC2C-48F7B5E20B19}"/>
              </a:ext>
            </a:extLst>
          </p:cNvPr>
          <p:cNvSpPr txBox="1"/>
          <p:nvPr/>
        </p:nvSpPr>
        <p:spPr>
          <a:xfrm>
            <a:off x="2399300" y="697475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자동차 충돌 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B74EC-F2A3-AA66-FF70-AEE059598695}"/>
              </a:ext>
            </a:extLst>
          </p:cNvPr>
          <p:cNvSpPr txBox="1"/>
          <p:nvPr/>
        </p:nvSpPr>
        <p:spPr>
          <a:xfrm>
            <a:off x="8663885" y="697475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공 충돌</a:t>
            </a:r>
            <a:endParaRPr lang="en-US" altLang="ko-KR" sz="2000" b="1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9145EA13-C2AB-5BC3-6537-935862A98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55" y="2875884"/>
            <a:ext cx="3866438" cy="3934270"/>
          </a:xfrm>
          <a:prstGeom prst="rect">
            <a:avLst/>
          </a:prstGeom>
        </p:spPr>
      </p:pic>
      <p:pic>
        <p:nvPicPr>
          <p:cNvPr id="13" name="그림 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5D506D0D-9E90-81F4-BD11-362B07539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040" y="2857945"/>
            <a:ext cx="3884068" cy="39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028"/>
    </mc:Choice>
    <mc:Fallback xmlns="">
      <p:transition advTm="130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3887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– </a:t>
            </a:r>
            <a:r>
              <a:rPr lang="ko-KR" altLang="en-US" sz="3000" dirty="0"/>
              <a:t>지형 상호작용 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자동차 및 공이 굴곡이 진 바닥을 통과 시 자연스럽게 지나감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FA82C-33C0-4158-EF79-AE50F0565068}"/>
              </a:ext>
            </a:extLst>
          </p:cNvPr>
          <p:cNvSpPr txBox="1"/>
          <p:nvPr/>
        </p:nvSpPr>
        <p:spPr>
          <a:xfrm>
            <a:off x="2425628" y="6945212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자동차 움직임</a:t>
            </a:r>
            <a:endParaRPr lang="en-US" altLang="ko-KR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84419-080E-6B3F-E390-E7825F8B5CB9}"/>
              </a:ext>
            </a:extLst>
          </p:cNvPr>
          <p:cNvSpPr txBox="1"/>
          <p:nvPr/>
        </p:nvSpPr>
        <p:spPr>
          <a:xfrm>
            <a:off x="8012850" y="6945212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공 움직임</a:t>
            </a:r>
            <a:endParaRPr lang="en-US" altLang="ko-KR" sz="2000" b="1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8C3BAA1-A09B-43EA-482C-D8E7B5C3A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390" y="2491627"/>
            <a:ext cx="4174855" cy="4248098"/>
          </a:xfrm>
          <a:prstGeom prst="rect">
            <a:avLst/>
          </a:prstGeom>
        </p:spPr>
      </p:pic>
      <p:pic>
        <p:nvPicPr>
          <p:cNvPr id="10" name="그림 9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88C543E-74ED-1596-3D25-E7BC17E99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611" y="2491625"/>
            <a:ext cx="4174856" cy="424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5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577"/>
    </mc:Choice>
    <mc:Fallback xmlns="">
      <p:transition advTm="9577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92327B1B1236F429BC2D8EE4262AA66" ma:contentTypeVersion="2" ma:contentTypeDescription="새 문서를 만듭니다." ma:contentTypeScope="" ma:versionID="93a9350455c131ebf762438d03a32434">
  <xsd:schema xmlns:xsd="http://www.w3.org/2001/XMLSchema" xmlns:xs="http://www.w3.org/2001/XMLSchema" xmlns:p="http://schemas.microsoft.com/office/2006/metadata/properties" xmlns:ns2="51a133a0-0b3a-4a67-84cb-40421336170a" targetNamespace="http://schemas.microsoft.com/office/2006/metadata/properties" ma:root="true" ma:fieldsID="44412f0d7e86bf0d502617b36303709c" ns2:_="">
    <xsd:import namespace="51a133a0-0b3a-4a67-84cb-4042133617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133a0-0b3a-4a67-84cb-404213361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21AA01-6880-4F63-AA8F-9479E295A0F6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51a133a0-0b3a-4a67-84cb-40421336170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5F0064C-971D-4BC9-B795-D1174A7C57D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51a133a0-0b3a-4a67-84cb-40421336170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35D1D4-8DE2-4409-BC6E-3F574E6BD5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10036</TotalTime>
  <Words>1936</Words>
  <Application>Microsoft Office PowerPoint</Application>
  <PresentationFormat>사용자 지정</PresentationFormat>
  <Paragraphs>356</Paragraphs>
  <Slides>32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6" baseType="lpstr">
      <vt:lpstr>맑은 고딕</vt:lpstr>
      <vt:lpstr>Arial</vt:lpstr>
      <vt:lpstr>Wingdings</vt:lpstr>
      <vt:lpstr>Office 테마</vt:lpstr>
      <vt:lpstr>PowerPoint 프레젠테이션</vt:lpstr>
      <vt:lpstr>게임 소개 </vt:lpstr>
      <vt:lpstr>게임 소개  </vt:lpstr>
      <vt:lpstr>게임 소개  </vt:lpstr>
      <vt:lpstr>게임 소개  </vt:lpstr>
      <vt:lpstr>게임 소개  </vt:lpstr>
      <vt:lpstr>게임 소개   </vt:lpstr>
      <vt:lpstr>게임 소개   </vt:lpstr>
      <vt:lpstr>게임 소개   </vt:lpstr>
      <vt:lpstr>게임 소개   </vt:lpstr>
      <vt:lpstr>게임 소개   </vt:lpstr>
      <vt:lpstr>게임 소개   </vt:lpstr>
      <vt:lpstr>게임 소개   </vt:lpstr>
      <vt:lpstr>게임 구현 방법</vt:lpstr>
      <vt:lpstr>구현 방법    </vt:lpstr>
      <vt:lpstr>구현 방법    </vt:lpstr>
      <vt:lpstr>구현 방법    </vt:lpstr>
      <vt:lpstr>구현 방법    </vt:lpstr>
      <vt:lpstr>구현 방법    </vt:lpstr>
      <vt:lpstr>구현 방법    </vt:lpstr>
      <vt:lpstr>구현 방법    </vt:lpstr>
      <vt:lpstr>구현 방법    </vt:lpstr>
      <vt:lpstr>구현 방법    </vt:lpstr>
      <vt:lpstr>ZED 카메라 활용 </vt:lpstr>
      <vt:lpstr>구현 방법      </vt:lpstr>
      <vt:lpstr>구현 방법 </vt:lpstr>
      <vt:lpstr>구현 방법 </vt:lpstr>
      <vt:lpstr>구현 방법 </vt:lpstr>
      <vt:lpstr>구현 방법 </vt:lpstr>
      <vt:lpstr>느낀점</vt:lpstr>
      <vt:lpstr>느낀 점 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[애니형]심플한 블루 패턴(자동완성형포함)</dc:title>
  <dc:creator>피피티월드(http://www.pptworld.co.kr)</dc:creator>
  <dc:description>본 저작물의 저작권은 피피티월드에 있습니다.
- (주)지커뮤니케이션</dc:description>
  <cp:lastModifiedBy>오세현</cp:lastModifiedBy>
  <cp:revision>1776</cp:revision>
  <cp:lastPrinted>2022-11-30T09:13:06Z</cp:lastPrinted>
  <dcterms:created xsi:type="dcterms:W3CDTF">2013-02-15T08:00:52Z</dcterms:created>
  <dcterms:modified xsi:type="dcterms:W3CDTF">2022-12-18T14:02:42Z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0x010100092327B1B1236F429BC2D8EE4262AA66</vt:lpwstr>
  </property>
</Properties>
</file>